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1" r:id="rId3"/>
    <p:sldId id="258" r:id="rId4"/>
    <p:sldId id="275" r:id="rId5"/>
    <p:sldId id="297" r:id="rId6"/>
    <p:sldId id="307" r:id="rId7"/>
    <p:sldId id="306" r:id="rId8"/>
    <p:sldId id="298" r:id="rId9"/>
    <p:sldId id="308" r:id="rId10"/>
    <p:sldId id="282" r:id="rId11"/>
    <p:sldId id="317" r:id="rId12"/>
    <p:sldId id="316" r:id="rId13"/>
    <p:sldId id="283" r:id="rId14"/>
    <p:sldId id="272" r:id="rId15"/>
    <p:sldId id="318" r:id="rId16"/>
    <p:sldId id="319" r:id="rId17"/>
    <p:sldId id="311" r:id="rId18"/>
    <p:sldId id="312" r:id="rId19"/>
    <p:sldId id="313" r:id="rId20"/>
    <p:sldId id="315" r:id="rId21"/>
    <p:sldId id="28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87E"/>
    <a:srgbClr val="D6C7D7"/>
    <a:srgbClr val="BBA0BC"/>
    <a:srgbClr val="9E78A0"/>
    <a:srgbClr val="4E374F"/>
    <a:srgbClr val="986B99"/>
    <a:srgbClr val="BBB871"/>
    <a:srgbClr val="7B9A4B"/>
    <a:srgbClr val="1E1E1E"/>
    <a:srgbClr val="5A5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 autoAdjust="0"/>
    <p:restoredTop sz="94660"/>
  </p:normalViewPr>
  <p:slideViewPr>
    <p:cSldViewPr snapToGrid="0">
      <p:cViewPr>
        <p:scale>
          <a:sx n="75" d="100"/>
          <a:sy n="75" d="100"/>
        </p:scale>
        <p:origin x="1470" y="86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앱테크 현황</c:v>
                </c:pt>
              </c:strCache>
            </c:strRef>
          </c:tx>
          <c:dPt>
            <c:idx val="0"/>
            <c:bubble3D val="0"/>
            <c:spPr>
              <a:solidFill>
                <a:srgbClr val="986B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82-4D93-8122-323C238A43F1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82-4D93-8122-323C238A43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82-4D93-8122-323C238A43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82-4D93-8122-323C238A43F1}"/>
              </c:ext>
            </c:extLst>
          </c:dPt>
          <c:cat>
            <c:strRef>
              <c:f>Sheet1!$A$2:$A$5</c:f>
              <c:strCache>
                <c:ptCount val="2"/>
                <c:pt idx="0">
                  <c:v>하고 있다</c:v>
                </c:pt>
                <c:pt idx="1">
                  <c:v>그 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82-4D93-8122-323C238A4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3C8CF-2008-4037-9074-9C6402C96589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A6B44-4BCB-4F59-BA83-91FB1BE69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108F-4F38-4F67-9BA5-20FD876BA42F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871198-BCB1-49C2-9794-0B444D9A90C0}" type="slidenum">
              <a:rPr lang="ko-KR" altLang="en-US" smtClean="0"/>
              <a:pPr/>
              <a:t>‹#›</a:t>
            </a:fld>
            <a:r>
              <a:rPr lang="en-US" altLang="ko-KR" dirty="0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2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D98-FBF9-4028-8BDC-3A553927CED9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F0D2945-1ACD-D4E4-0832-76EAF0E5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871198-BCB1-49C2-9794-0B444D9A90C0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25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527B-80DA-4178-8D6E-E2F069FBBECC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D6FF007-6CF6-B58E-D762-EFA02253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871198-BCB1-49C2-9794-0B444D9A90C0}" type="slidenum">
              <a:rPr lang="ko-KR" altLang="en-US" smtClean="0"/>
              <a:pPr/>
              <a:t>‹#›</a:t>
            </a:fld>
            <a:r>
              <a:rPr lang="en-US" altLang="ko-KR" dirty="0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68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223B-48A9-4E75-947D-188CA92A9A74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B36939C-9EA2-623E-AC54-1C9E52F76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defRPr>
            </a:lvl1pPr>
          </a:lstStyle>
          <a:p>
            <a:fld id="{E5871198-BCB1-49C2-9794-0B444D9A90C0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16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8569" y="6374792"/>
            <a:ext cx="1307332" cy="483208"/>
          </a:xfrm>
          <a:prstGeom prst="rect">
            <a:avLst/>
          </a:prstGeom>
          <a:solidFill>
            <a:srgbClr val="FFE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2C578C-0B07-77AA-0774-9DB1820724D9}"/>
              </a:ext>
            </a:extLst>
          </p:cNvPr>
          <p:cNvSpPr/>
          <p:nvPr/>
        </p:nvSpPr>
        <p:spPr>
          <a:xfrm>
            <a:off x="-1" y="0"/>
            <a:ext cx="12192001" cy="62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4494B33-E360-5B6B-09B1-9B719CA8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8" y="123824"/>
            <a:ext cx="1002532" cy="3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59669" y="130407"/>
            <a:ext cx="391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카카오페이 앱테크 게임 소개</a:t>
            </a:r>
            <a:endParaRPr lang="ko-KR" altLang="en-US" dirty="0">
              <a:ln>
                <a:solidFill>
                  <a:srgbClr val="A6A6A6">
                    <a:alpha val="0"/>
                  </a:srgb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8D588E-3E9A-6D36-E9D6-E8310566C737}"/>
              </a:ext>
            </a:extLst>
          </p:cNvPr>
          <p:cNvSpPr/>
          <p:nvPr/>
        </p:nvSpPr>
        <p:spPr>
          <a:xfrm>
            <a:off x="0" y="6232528"/>
            <a:ext cx="12192001" cy="62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9BD73B-A15F-2365-602F-76DD3BDFB08C}"/>
              </a:ext>
            </a:extLst>
          </p:cNvPr>
          <p:cNvGrpSpPr/>
          <p:nvPr/>
        </p:nvGrpSpPr>
        <p:grpSpPr>
          <a:xfrm>
            <a:off x="1680698" y="1931357"/>
            <a:ext cx="8830605" cy="2995286"/>
            <a:chOff x="1689396" y="1919978"/>
            <a:chExt cx="8830605" cy="299528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4923572-AA4A-73A3-8C26-A9222309742B}"/>
                </a:ext>
              </a:extLst>
            </p:cNvPr>
            <p:cNvGrpSpPr/>
            <p:nvPr/>
          </p:nvGrpSpPr>
          <p:grpSpPr>
            <a:xfrm>
              <a:off x="1689396" y="1927011"/>
              <a:ext cx="8813208" cy="2988253"/>
              <a:chOff x="-56355" y="2395128"/>
              <a:chExt cx="8813208" cy="298825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56355" y="2705725"/>
                <a:ext cx="844329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0">
                    <a:ln w="1905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던파 비트비트체 TTF" panose="02000803000000000000" pitchFamily="2" charset="-127"/>
                    <a:ea typeface="던파 비트비트체 TTF" panose="02000803000000000000" pitchFamily="2" charset="-127"/>
                    <a:cs typeface="Pretendard ExtraBold" panose="02000903000000020004" pitchFamily="50" charset="-127"/>
                  </a:rPr>
                  <a:t>춘식이와 함께하는</a:t>
                </a:r>
                <a:endParaRPr lang="en-US" altLang="ko-KR" sz="800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  <a:cs typeface="Pretendard ExtraBold" panose="02000903000000020004" pitchFamily="50" charset="-127"/>
                </a:endParaRPr>
              </a:p>
              <a:p>
                <a:r>
                  <a:rPr lang="ko-KR" altLang="en-US" sz="8800">
                    <a:ln w="190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986B99"/>
                    </a:solidFill>
                    <a:latin typeface="던파 비트비트체 TTF" panose="02000803000000000000" pitchFamily="2" charset="-127"/>
                    <a:ea typeface="던파 비트비트체 TTF" panose="02000803000000000000" pitchFamily="2" charset="-127"/>
                    <a:cs typeface="Pretendard ExtraBold" panose="02000903000000020004" pitchFamily="50" charset="-127"/>
                  </a:rPr>
                  <a:t>도전</a:t>
                </a:r>
                <a:r>
                  <a:rPr lang="en-US" altLang="ko-KR" sz="8800">
                    <a:ln w="190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986B99"/>
                    </a:solidFill>
                    <a:latin typeface="던파 비트비트체 TTF" panose="02000803000000000000" pitchFamily="2" charset="-127"/>
                    <a:ea typeface="던파 비트비트체 TTF" panose="02000803000000000000" pitchFamily="2" charset="-127"/>
                    <a:cs typeface="Pretendard ExtraBold" panose="02000903000000020004" pitchFamily="50" charset="-127"/>
                  </a:rPr>
                  <a:t>! </a:t>
                </a:r>
                <a:r>
                  <a:rPr lang="ko-KR" altLang="en-US" sz="8800">
                    <a:ln w="19050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986B99"/>
                    </a:solidFill>
                    <a:latin typeface="던파 비트비트체 TTF" panose="02000803000000000000" pitchFamily="2" charset="-127"/>
                    <a:ea typeface="던파 비트비트체 TTF" panose="02000803000000000000" pitchFamily="2" charset="-127"/>
                    <a:cs typeface="Pretendard ExtraBold" panose="02000903000000020004" pitchFamily="50" charset="-127"/>
                  </a:rPr>
                  <a:t>군고구마 장사</a:t>
                </a:r>
                <a:endParaRPr lang="en-US" altLang="ko-KR" sz="880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86B99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  <a:cs typeface="Pretendard ExtraBold" panose="02000903000000020004" pitchFamily="50" charset="-127"/>
                </a:endParaRPr>
              </a:p>
            </p:txBody>
          </p:sp>
          <p:pic>
            <p:nvPicPr>
              <p:cNvPr id="2050" name="Picture 2" descr="로카모빌리티, 카카오프렌즈 '춘식이' 로카모빌리티카드 신규 출시 - 시장경제">
                <a:extLst>
                  <a:ext uri="{FF2B5EF4-FFF2-40B4-BE49-F238E27FC236}">
                    <a16:creationId xmlns:a16="http://schemas.microsoft.com/office/drawing/2014/main" id="{8BF27181-C2FD-BD50-BC0B-805EF2AF5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7167" b="70667" l="39667" r="66667">
                            <a14:foregroundMark x1="51833" y1="65500" x2="51167" y2="53667"/>
                            <a14:foregroundMark x1="57000" y1="70000" x2="51333" y2="69833"/>
                            <a14:foregroundMark x1="48167" y1="66167" x2="44333" y2="58500"/>
                            <a14:foregroundMark x1="55667" y1="70667" x2="53833" y2="70833"/>
                            <a14:foregroundMark x1="53000" y1="57667" x2="51667" y2="51000"/>
                            <a14:backgroundMark x1="67667" y1="66500" x2="67333" y2="66333"/>
                            <a14:backgroundMark x1="67333" y1="66333" x2="67167" y2="66000"/>
                            <a14:backgroundMark x1="67167" y1="65667" x2="67333" y2="66833"/>
                            <a14:backgroundMark x1="59167" y1="67000" x2="66167" y2="65500"/>
                            <a14:backgroundMark x1="65667" y1="65333" x2="66000" y2="68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95" t="44604" r="31628" b="27001"/>
              <a:stretch/>
            </p:blipFill>
            <p:spPr bwMode="auto">
              <a:xfrm>
                <a:off x="6910928" y="2395128"/>
                <a:ext cx="1845925" cy="1649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8A4FFC-D199-79D4-C4C7-D44B5A264353}"/>
                </a:ext>
              </a:extLst>
            </p:cNvPr>
            <p:cNvGrpSpPr/>
            <p:nvPr/>
          </p:nvGrpSpPr>
          <p:grpSpPr>
            <a:xfrm rot="1439072">
              <a:off x="10104312" y="3176300"/>
              <a:ext cx="415689" cy="415689"/>
              <a:chOff x="3504908" y="1347831"/>
              <a:chExt cx="415689" cy="41568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15F220E-D9F3-C708-2CA4-A461D5F6DAE4}"/>
                  </a:ext>
                </a:extLst>
              </p:cNvPr>
              <p:cNvSpPr/>
              <p:nvPr/>
            </p:nvSpPr>
            <p:spPr>
              <a:xfrm>
                <a:off x="3504908" y="1347831"/>
                <a:ext cx="415689" cy="4156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939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5E8A615-DDF9-52FA-D044-900610C72E80}"/>
                  </a:ext>
                </a:extLst>
              </p:cNvPr>
              <p:cNvSpPr/>
              <p:nvPr/>
            </p:nvSpPr>
            <p:spPr>
              <a:xfrm>
                <a:off x="3550430" y="1393353"/>
                <a:ext cx="324644" cy="324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939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B80389-68E3-9AE6-F98A-0CE4BCC6EE3B}"/>
                  </a:ext>
                </a:extLst>
              </p:cNvPr>
              <p:cNvSpPr txBox="1"/>
              <p:nvPr/>
            </p:nvSpPr>
            <p:spPr>
              <a:xfrm>
                <a:off x="3532254" y="1370704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\</a:t>
                </a:r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B32AB8-8499-5F7C-7BEB-1DF2E0784430}"/>
                </a:ext>
              </a:extLst>
            </p:cNvPr>
            <p:cNvGrpSpPr/>
            <p:nvPr/>
          </p:nvGrpSpPr>
          <p:grpSpPr>
            <a:xfrm rot="21342611">
              <a:off x="8448834" y="1919978"/>
              <a:ext cx="415689" cy="415689"/>
              <a:chOff x="3504908" y="1347831"/>
              <a:chExt cx="415689" cy="415689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133F8DE-8588-2007-5575-4A7117EB61AC}"/>
                  </a:ext>
                </a:extLst>
              </p:cNvPr>
              <p:cNvSpPr/>
              <p:nvPr/>
            </p:nvSpPr>
            <p:spPr>
              <a:xfrm>
                <a:off x="3504908" y="1347831"/>
                <a:ext cx="415689" cy="4156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939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27BF29A-E561-938B-700D-E6B320773576}"/>
                  </a:ext>
                </a:extLst>
              </p:cNvPr>
              <p:cNvSpPr/>
              <p:nvPr/>
            </p:nvSpPr>
            <p:spPr>
              <a:xfrm>
                <a:off x="3550430" y="1393353"/>
                <a:ext cx="324644" cy="324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939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3DD2E0-A9B3-004B-0E28-6A513F768D48}"/>
                  </a:ext>
                </a:extLst>
              </p:cNvPr>
              <p:cNvSpPr txBox="1"/>
              <p:nvPr/>
            </p:nvSpPr>
            <p:spPr>
              <a:xfrm>
                <a:off x="3532254" y="1370704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\</a:t>
                </a:r>
                <a:endParaRPr lang="ko-KR" altLang="en-US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178568" y="6422429"/>
            <a:ext cx="428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‘K-</a:t>
            </a:r>
            <a:r>
              <a:rPr lang="ko-KR" altLang="en-US" sz="1400" dirty="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디지털 트레이닝</a:t>
            </a:r>
            <a:r>
              <a:rPr lang="en-US" altLang="ko-KR" sz="1400" dirty="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’</a:t>
            </a:r>
            <a:r>
              <a:rPr lang="ko-KR" altLang="en-US" sz="1400" dirty="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아시아경제 교육센터 </a:t>
            </a:r>
            <a:r>
              <a:rPr lang="en-US" altLang="ko-KR" sz="1400" dirty="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2022. 12</a:t>
            </a:r>
            <a:r>
              <a:rPr lang="en-US" altLang="ko-KR" sz="1400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16.</a:t>
            </a:r>
            <a:endParaRPr lang="ko-KR" altLang="en-US" sz="1400" dirty="0">
              <a:ln>
                <a:solidFill>
                  <a:srgbClr val="A6A6A6">
                    <a:alpha val="0"/>
                  </a:srgb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9D92EE49-653B-364C-76B5-35C8498B38C2}"/>
              </a:ext>
            </a:extLst>
          </p:cNvPr>
          <p:cNvCxnSpPr>
            <a:cxnSpLocks/>
          </p:cNvCxnSpPr>
          <p:nvPr/>
        </p:nvCxnSpPr>
        <p:spPr>
          <a:xfrm>
            <a:off x="0" y="6258243"/>
            <a:ext cx="12192000" cy="0"/>
          </a:xfrm>
          <a:prstGeom prst="line">
            <a:avLst/>
          </a:prstGeom>
          <a:ln w="5715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C27AEF8-61E8-8F86-7745-756DE22D40C5}"/>
              </a:ext>
            </a:extLst>
          </p:cNvPr>
          <p:cNvCxnSpPr>
            <a:cxnSpLocks/>
          </p:cNvCxnSpPr>
          <p:nvPr/>
        </p:nvCxnSpPr>
        <p:spPr>
          <a:xfrm>
            <a:off x="-1" y="634999"/>
            <a:ext cx="12192000" cy="0"/>
          </a:xfrm>
          <a:prstGeom prst="line">
            <a:avLst/>
          </a:prstGeom>
          <a:ln w="5715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>
            <a:extLst>
              <a:ext uri="{FF2B5EF4-FFF2-40B4-BE49-F238E27FC236}">
                <a16:creationId xmlns:a16="http://schemas.microsoft.com/office/drawing/2014/main" id="{30714019-7367-8698-4495-E6F3186439E2}"/>
              </a:ext>
            </a:extLst>
          </p:cNvPr>
          <p:cNvSpPr txBox="1"/>
          <p:nvPr/>
        </p:nvSpPr>
        <p:spPr>
          <a:xfrm>
            <a:off x="9802967" y="135853"/>
            <a:ext cx="22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Team A </a:t>
            </a:r>
            <a:r>
              <a:rPr lang="ko-KR" altLang="en-US">
                <a:ln>
                  <a:solidFill>
                    <a:srgbClr val="A6A6A6">
                      <a:alpha val="0"/>
                    </a:srgb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금융</a:t>
            </a:r>
            <a:endParaRPr lang="ko-KR" altLang="en-US" dirty="0">
              <a:ln>
                <a:solidFill>
                  <a:srgbClr val="A6A6A6">
                    <a:alpha val="0"/>
                  </a:srgb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02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6923DD62-A838-365C-A82B-DB4B751CD0F0}"/>
              </a:ext>
            </a:extLst>
          </p:cNvPr>
          <p:cNvSpPr/>
          <p:nvPr/>
        </p:nvSpPr>
        <p:spPr>
          <a:xfrm>
            <a:off x="1319280" y="2867228"/>
            <a:ext cx="1123545" cy="1123545"/>
          </a:xfrm>
          <a:prstGeom prst="ellipse">
            <a:avLst/>
          </a:prstGeom>
          <a:solidFill>
            <a:srgbClr val="986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6E7AA-AEAC-75B9-AAC3-E77572A817D7}"/>
              </a:ext>
            </a:extLst>
          </p:cNvPr>
          <p:cNvSpPr txBox="1"/>
          <p:nvPr/>
        </p:nvSpPr>
        <p:spPr>
          <a:xfrm>
            <a:off x="2838994" y="3044279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소개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10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97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72E6218E-E652-012C-2C08-E0AC15BD250E}"/>
              </a:ext>
            </a:extLst>
          </p:cNvPr>
          <p:cNvGrpSpPr/>
          <p:nvPr/>
        </p:nvGrpSpPr>
        <p:grpSpPr>
          <a:xfrm>
            <a:off x="349353" y="1738301"/>
            <a:ext cx="4048733" cy="4048733"/>
            <a:chOff x="76975" y="2307617"/>
            <a:chExt cx="4048733" cy="404873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A8CF96F-2F18-FD34-3D12-F4986DDBC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5" y="2307617"/>
              <a:ext cx="4048733" cy="40487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91C3E5F-0565-B1C2-FB6E-1BA1A538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820" y="4470529"/>
              <a:ext cx="285751" cy="293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EB5DA1F-3939-C28D-1E3A-B814681EC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630" y="4492936"/>
              <a:ext cx="285751" cy="29347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7621A59-DDC4-F435-9DF3-465BDB2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480" y="4505195"/>
              <a:ext cx="285751" cy="29347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0B166CA-1C00-C5B8-077E-71388E60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95" y="4346199"/>
              <a:ext cx="285751" cy="29347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70271A9-CFAF-F87E-5FF6-91D060FA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669" y="4453184"/>
              <a:ext cx="285751" cy="29347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70F9014-A913-9394-180A-54BEC3744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99" y="4306447"/>
              <a:ext cx="285751" cy="29347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B2BAF12-E350-8E9D-7A63-71E6F7F06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900" y="4470529"/>
              <a:ext cx="285751" cy="29347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1D4539A-A552-F438-4013-57FDFEAB1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690" y="4315120"/>
              <a:ext cx="285751" cy="29347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3F9262B-5327-2D0A-3A99-9BB40EB2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140" y="4522541"/>
              <a:ext cx="285751" cy="29347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0F99082-14B7-708F-97EA-FA913422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329" y="4470530"/>
              <a:ext cx="285751" cy="29347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8C2463-2999-0402-647E-418C9BEC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359" y="4323793"/>
              <a:ext cx="285751" cy="29347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4F79DE-ACAB-DF33-3A13-A6ADDB62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560" y="4487875"/>
              <a:ext cx="285751" cy="29347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E46F94-3616-D230-C093-F0089D52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350" y="4332466"/>
              <a:ext cx="285751" cy="293474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3178764" y="2978239"/>
            <a:ext cx="1662106" cy="2296671"/>
            <a:chOff x="3975472" y="1085850"/>
            <a:chExt cx="3391486" cy="468630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r="30937"/>
            <a:stretch/>
          </p:blipFill>
          <p:spPr>
            <a:xfrm>
              <a:off x="4451230" y="1085850"/>
              <a:ext cx="2915728" cy="46863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2495">
              <a:off x="3975472" y="2973316"/>
              <a:ext cx="1130393" cy="708918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109377-C061-3908-7DDB-60130258617A}"/>
              </a:ext>
            </a:extLst>
          </p:cNvPr>
          <p:cNvSpPr/>
          <p:nvPr/>
        </p:nvSpPr>
        <p:spPr>
          <a:xfrm>
            <a:off x="5651500" y="1646069"/>
            <a:ext cx="5580722" cy="4335631"/>
          </a:xfrm>
          <a:prstGeom prst="rect">
            <a:avLst/>
          </a:prstGeom>
          <a:noFill/>
          <a:ln w="38100">
            <a:solidFill>
              <a:srgbClr val="683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98DFF1-BF78-A48E-43D0-1B697B3CF435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FBD038-0341-C607-90D4-3636FEC3A54D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81A0258-592A-C4A8-D246-78C69DB36A43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F47EE-D9E0-E99C-0038-D304E81AF0E0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18AA88-0386-466E-038C-A748CAE29441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FF61F14-EFF2-3B86-1CC3-A78CE1730018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A799D-BD5C-D8F4-75D0-C336515833AB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게임 소개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B213E1-99DA-008C-5695-34A4E1E99712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기본 기능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4" name="모서리가 둥근 직사각형 10">
                <a:extLst>
                  <a:ext uri="{FF2B5EF4-FFF2-40B4-BE49-F238E27FC236}">
                    <a16:creationId xmlns:a16="http://schemas.microsoft.com/office/drawing/2014/main" id="{D58DA7E7-D175-F328-2474-B038FFA225EB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B56B1B-F14A-1E6C-B7F6-B62EE3BC7E4A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FAEE166-E350-4217-D5D5-356F0369A39F}"/>
              </a:ext>
            </a:extLst>
          </p:cNvPr>
          <p:cNvSpPr txBox="1"/>
          <p:nvPr/>
        </p:nvSpPr>
        <p:spPr>
          <a:xfrm>
            <a:off x="6822823" y="3257550"/>
            <a:ext cx="43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춘식이가 눈에 맞으면 </a:t>
            </a:r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HP 10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E08FEAA-D3CF-B3AB-8A2B-B20ACBCF2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35" y="3256715"/>
            <a:ext cx="407508" cy="4075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9A3348-62C4-A2F6-9A3E-20AD3562A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35" y="3909560"/>
            <a:ext cx="407508" cy="4185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73ACD9-ACFF-3645-DBB9-7C2D8A871779}"/>
              </a:ext>
            </a:extLst>
          </p:cNvPr>
          <p:cNvSpPr txBox="1"/>
          <p:nvPr/>
        </p:nvSpPr>
        <p:spPr>
          <a:xfrm>
            <a:off x="6822822" y="3941909"/>
            <a:ext cx="43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춘식이가 코인을 먹으면 </a:t>
            </a:r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Score 10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 증가</a:t>
            </a:r>
          </a:p>
        </p:txBody>
      </p:sp>
      <p:pic>
        <p:nvPicPr>
          <p:cNvPr id="43" name="그래픽 42" descr="스톱워치 단색으로 채워진">
            <a:extLst>
              <a:ext uri="{FF2B5EF4-FFF2-40B4-BE49-F238E27FC236}">
                <a16:creationId xmlns:a16="http://schemas.microsoft.com/office/drawing/2014/main" id="{F3918058-98DD-5953-71FC-1B5246CBCF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982349" y="5091446"/>
            <a:ext cx="600677" cy="60067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06DF6C-03CF-D6A3-0495-B4E5C178F750}"/>
              </a:ext>
            </a:extLst>
          </p:cNvPr>
          <p:cNvSpPr/>
          <p:nvPr/>
        </p:nvSpPr>
        <p:spPr>
          <a:xfrm>
            <a:off x="6204122" y="4569749"/>
            <a:ext cx="151362" cy="2934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08551E-A312-8E07-DFE8-23CEC2788044}"/>
              </a:ext>
            </a:extLst>
          </p:cNvPr>
          <p:cNvSpPr txBox="1"/>
          <p:nvPr/>
        </p:nvSpPr>
        <p:spPr>
          <a:xfrm>
            <a:off x="6822822" y="4575468"/>
            <a:ext cx="43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눈을 파괴할 수 있는 미사일 발사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A99838-C767-0A95-A721-E328EED61367}"/>
              </a:ext>
            </a:extLst>
          </p:cNvPr>
          <p:cNvSpPr txBox="1"/>
          <p:nvPr/>
        </p:nvSpPr>
        <p:spPr>
          <a:xfrm>
            <a:off x="6822821" y="5209692"/>
            <a:ext cx="43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60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초 시간 제한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5B7759-B71F-2E34-1509-5A21A757A661}"/>
              </a:ext>
            </a:extLst>
          </p:cNvPr>
          <p:cNvSpPr/>
          <p:nvPr/>
        </p:nvSpPr>
        <p:spPr>
          <a:xfrm>
            <a:off x="5641109" y="1154697"/>
            <a:ext cx="1428750" cy="352425"/>
          </a:xfrm>
          <a:prstGeom prst="roundRect">
            <a:avLst>
              <a:gd name="adj" fmla="val 43694"/>
            </a:avLst>
          </a:prstGeom>
          <a:solidFill>
            <a:srgbClr val="755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메뉴얼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DB36BA-23DC-57F3-C3C1-20217C2DC334}"/>
              </a:ext>
            </a:extLst>
          </p:cNvPr>
          <p:cNvCxnSpPr/>
          <p:nvPr/>
        </p:nvCxnSpPr>
        <p:spPr>
          <a:xfrm>
            <a:off x="5982349" y="3022600"/>
            <a:ext cx="4888851" cy="0"/>
          </a:xfrm>
          <a:prstGeom prst="line">
            <a:avLst/>
          </a:prstGeom>
          <a:ln w="38100">
            <a:solidFill>
              <a:srgbClr val="683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C846F96-16C2-6A5C-BAFA-CF59803195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75" t="12765" r="2204" b="3100"/>
          <a:stretch/>
        </p:blipFill>
        <p:spPr>
          <a:xfrm>
            <a:off x="6076235" y="1776015"/>
            <a:ext cx="1795624" cy="11583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0977FF2-31D0-C35B-FB74-FAE44911E7EC}"/>
              </a:ext>
            </a:extLst>
          </p:cNvPr>
          <p:cNvSpPr txBox="1"/>
          <p:nvPr/>
        </p:nvSpPr>
        <p:spPr>
          <a:xfrm>
            <a:off x="8053172" y="2124347"/>
            <a:ext cx="273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</a:t>
            </a:r>
            <a:r>
              <a:rPr lang="en-US" altLang="ko-KR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</a:t>
            </a:r>
            <a:r>
              <a:rPr lang="en-US" altLang="ko-KR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좌</a:t>
            </a:r>
            <a:r>
              <a:rPr lang="en-US" altLang="ko-KR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b="1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우로 이동</a:t>
            </a:r>
            <a:endParaRPr lang="ko-KR" altLang="en-US" sz="2400" b="1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11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F29C5F5-A805-551D-F312-0BFFE5BC9F24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7669EC4-E05E-3B48-4D7C-6B7D4FE8F064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A563C-BD2B-41CC-7661-98922305DCBE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3DA5C9-B28D-2B1A-BD6F-8C5DB9E1F5E9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76A5C5-3413-11D4-65FF-9DE483D59352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D7E194-F95A-C966-F9A4-1ECC24E3739C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4CFD0-85A7-5578-B5F9-C5F9ADD74C41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게임 소개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30C9BF-4F9E-DDDE-DEEA-A089C2025F56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디자인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4" name="모서리가 둥근 직사각형 10">
                <a:extLst>
                  <a:ext uri="{FF2B5EF4-FFF2-40B4-BE49-F238E27FC236}">
                    <a16:creationId xmlns:a16="http://schemas.microsoft.com/office/drawing/2014/main" id="{F8ACA264-068B-AA83-DE15-96E6C26C5B6F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EC135-227C-61F5-832F-E512BF873B6B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988AFB-DC6F-AFE1-7030-FA16238D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5" y="1346250"/>
            <a:ext cx="3240000" cy="4542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73EDA-C3F1-2F6F-01F4-4B62FBF5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25" y="1367960"/>
            <a:ext cx="3240000" cy="45208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7CA6D5-FC90-3B34-78C7-5751D54F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00" y="1338630"/>
            <a:ext cx="3240000" cy="455013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D26BBB-0AFD-F639-8AE6-60F61E7F704E}"/>
              </a:ext>
            </a:extLst>
          </p:cNvPr>
          <p:cNvGrpSpPr/>
          <p:nvPr/>
        </p:nvGrpSpPr>
        <p:grpSpPr>
          <a:xfrm>
            <a:off x="2421876" y="5618036"/>
            <a:ext cx="642261" cy="738314"/>
            <a:chOff x="2302078" y="5599754"/>
            <a:chExt cx="1167019" cy="738314"/>
          </a:xfrm>
        </p:grpSpPr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B7FA7F0-3D54-10D4-5359-D8071260728A}"/>
                </a:ext>
              </a:extLst>
            </p:cNvPr>
            <p:cNvCxnSpPr>
              <a:cxnSpLocks/>
            </p:cNvCxnSpPr>
            <p:nvPr/>
          </p:nvCxnSpPr>
          <p:spPr>
            <a:xfrm>
              <a:off x="2302078" y="5599754"/>
              <a:ext cx="1024782" cy="684314"/>
            </a:xfrm>
            <a:prstGeom prst="bentConnector3">
              <a:avLst>
                <a:gd name="adj1" fmla="val -310"/>
              </a:avLst>
            </a:prstGeom>
            <a:ln w="28575">
              <a:solidFill>
                <a:srgbClr val="6838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205CFD1-EE36-2794-91AA-F9D4E2AFAC51}"/>
                </a:ext>
              </a:extLst>
            </p:cNvPr>
            <p:cNvSpPr/>
            <p:nvPr/>
          </p:nvSpPr>
          <p:spPr>
            <a:xfrm>
              <a:off x="3272856" y="6230068"/>
              <a:ext cx="196241" cy="108000"/>
            </a:xfrm>
            <a:prstGeom prst="ellipse">
              <a:avLst/>
            </a:prstGeom>
            <a:solidFill>
              <a:srgbClr val="68386C"/>
            </a:solidFill>
            <a:ln>
              <a:solidFill>
                <a:srgbClr val="6838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FBD4EB-569C-D4C3-A192-965231175A0D}"/>
              </a:ext>
            </a:extLst>
          </p:cNvPr>
          <p:cNvSpPr txBox="1"/>
          <p:nvPr/>
        </p:nvSpPr>
        <p:spPr>
          <a:xfrm>
            <a:off x="3171217" y="6121258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Enter</a:t>
            </a:r>
            <a:r>
              <a:rPr lang="ko-KR" altLang="en-US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키 누르면 게임시작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B7CFCA-64C7-9BC0-0F1D-A817E284A9A4}"/>
              </a:ext>
            </a:extLst>
          </p:cNvPr>
          <p:cNvGrpSpPr/>
          <p:nvPr/>
        </p:nvGrpSpPr>
        <p:grpSpPr>
          <a:xfrm rot="10800000" flipH="1">
            <a:off x="4780903" y="837678"/>
            <a:ext cx="413844" cy="773659"/>
            <a:chOff x="2302076" y="5599753"/>
            <a:chExt cx="706024" cy="773659"/>
          </a:xfrm>
        </p:grpSpPr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1C16EFA9-899B-7BF8-4E93-450327D98C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234002" y="5667827"/>
              <a:ext cx="719658" cy="5835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6838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845A4BE-F56C-BBD2-952B-5551EC4DAE09}"/>
                </a:ext>
              </a:extLst>
            </p:cNvPr>
            <p:cNvSpPr/>
            <p:nvPr/>
          </p:nvSpPr>
          <p:spPr>
            <a:xfrm>
              <a:off x="2811859" y="6265412"/>
              <a:ext cx="196241" cy="108000"/>
            </a:xfrm>
            <a:prstGeom prst="ellipse">
              <a:avLst/>
            </a:prstGeom>
            <a:solidFill>
              <a:srgbClr val="68386C"/>
            </a:solidFill>
            <a:ln>
              <a:solidFill>
                <a:srgbClr val="6838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F328186-0C09-86CD-8E7F-C1150195BA81}"/>
              </a:ext>
            </a:extLst>
          </p:cNvPr>
          <p:cNvSpPr txBox="1"/>
          <p:nvPr/>
        </p:nvSpPr>
        <p:spPr>
          <a:xfrm>
            <a:off x="5231737" y="161373"/>
            <a:ext cx="358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Score : </a:t>
            </a:r>
            <a:r>
              <a:rPr lang="ko-KR" altLang="en-US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점수</a:t>
            </a:r>
            <a:endParaRPr lang="en-US" altLang="ko-KR" sz="2400" b="1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HP(Health Point): </a:t>
            </a:r>
            <a:r>
              <a:rPr lang="ko-KR" altLang="en-US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체력</a:t>
            </a:r>
            <a:endParaRPr lang="en-US" altLang="ko-KR" sz="2400" b="1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Time: 60</a:t>
            </a:r>
            <a:r>
              <a:rPr lang="ko-KR" altLang="en-US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초 제한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F08173-4476-0EBA-0A9C-DB304D06D1C5}"/>
              </a:ext>
            </a:extLst>
          </p:cNvPr>
          <p:cNvGrpSpPr/>
          <p:nvPr/>
        </p:nvGrpSpPr>
        <p:grpSpPr>
          <a:xfrm rot="10800000" flipH="1">
            <a:off x="8547541" y="891678"/>
            <a:ext cx="684061" cy="738314"/>
            <a:chOff x="2302078" y="5599754"/>
            <a:chExt cx="1167019" cy="738314"/>
          </a:xfrm>
        </p:grpSpPr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5A3B489-76B0-9F0C-127B-7488D23212DB}"/>
                </a:ext>
              </a:extLst>
            </p:cNvPr>
            <p:cNvCxnSpPr>
              <a:cxnSpLocks/>
            </p:cNvCxnSpPr>
            <p:nvPr/>
          </p:nvCxnSpPr>
          <p:spPr>
            <a:xfrm>
              <a:off x="2302078" y="5599754"/>
              <a:ext cx="1024782" cy="684314"/>
            </a:xfrm>
            <a:prstGeom prst="bentConnector3">
              <a:avLst>
                <a:gd name="adj1" fmla="val -310"/>
              </a:avLst>
            </a:prstGeom>
            <a:ln w="28575">
              <a:solidFill>
                <a:srgbClr val="6838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3B42BDF-93D9-61AA-6E3E-5D8585ACA259}"/>
                </a:ext>
              </a:extLst>
            </p:cNvPr>
            <p:cNvSpPr/>
            <p:nvPr/>
          </p:nvSpPr>
          <p:spPr>
            <a:xfrm>
              <a:off x="3272856" y="6230068"/>
              <a:ext cx="196241" cy="108000"/>
            </a:xfrm>
            <a:prstGeom prst="ellipse">
              <a:avLst/>
            </a:prstGeom>
            <a:solidFill>
              <a:srgbClr val="68386C"/>
            </a:solidFill>
            <a:ln>
              <a:solidFill>
                <a:srgbClr val="6838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1F88650-B76B-36F3-1E72-162F0D5AF053}"/>
              </a:ext>
            </a:extLst>
          </p:cNvPr>
          <p:cNvSpPr txBox="1"/>
          <p:nvPr/>
        </p:nvSpPr>
        <p:spPr>
          <a:xfrm>
            <a:off x="9323932" y="530179"/>
            <a:ext cx="250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체력이 바닥나면 </a:t>
            </a:r>
            <a:endParaRPr lang="en-US" altLang="ko-KR" sz="2400" b="1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Game over</a:t>
            </a:r>
            <a:endParaRPr lang="ko-KR" altLang="en-US" sz="2400" b="1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BC4F4F-508E-EAB6-C87E-32C63E752831}"/>
              </a:ext>
            </a:extLst>
          </p:cNvPr>
          <p:cNvSpPr/>
          <p:nvPr/>
        </p:nvSpPr>
        <p:spPr>
          <a:xfrm>
            <a:off x="4538014" y="1594195"/>
            <a:ext cx="2901363" cy="249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AB871F-F609-74D4-6A34-ECCCA88DE5EA}"/>
              </a:ext>
            </a:extLst>
          </p:cNvPr>
          <p:cNvSpPr/>
          <p:nvPr/>
        </p:nvSpPr>
        <p:spPr>
          <a:xfrm>
            <a:off x="971194" y="5023556"/>
            <a:ext cx="2799296" cy="594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12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75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3159B73-24B4-21B2-1509-EDE84222FD78}"/>
              </a:ext>
            </a:extLst>
          </p:cNvPr>
          <p:cNvSpPr/>
          <p:nvPr/>
        </p:nvSpPr>
        <p:spPr>
          <a:xfrm>
            <a:off x="1319280" y="2867228"/>
            <a:ext cx="1123545" cy="1123545"/>
          </a:xfrm>
          <a:prstGeom prst="ellipse">
            <a:avLst/>
          </a:prstGeom>
          <a:solidFill>
            <a:srgbClr val="986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84536-C625-868E-3C86-6E696EA3AA12}"/>
              </a:ext>
            </a:extLst>
          </p:cNvPr>
          <p:cNvSpPr txBox="1"/>
          <p:nvPr/>
        </p:nvSpPr>
        <p:spPr>
          <a:xfrm>
            <a:off x="2838994" y="3044279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코드 구현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13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24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그룹 2"/>
          <p:cNvGrpSpPr/>
          <p:nvPr/>
        </p:nvGrpSpPr>
        <p:grpSpPr>
          <a:xfrm>
            <a:off x="11232222" y="326999"/>
            <a:ext cx="719847" cy="172628"/>
            <a:chOff x="0" y="0"/>
            <a:chExt cx="719845" cy="172626"/>
          </a:xfrm>
        </p:grpSpPr>
        <p:sp>
          <p:nvSpPr>
            <p:cNvPr id="452" name="타원 3"/>
            <p:cNvSpPr/>
            <p:nvPr/>
          </p:nvSpPr>
          <p:spPr>
            <a:xfrm>
              <a:off x="-1" y="-1"/>
              <a:ext cx="172628" cy="172628"/>
            </a:xfrm>
            <a:prstGeom prst="ellipse">
              <a:avLst/>
            </a:prstGeom>
            <a:noFill/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타원 6"/>
            <p:cNvSpPr/>
            <p:nvPr/>
          </p:nvSpPr>
          <p:spPr>
            <a:xfrm>
              <a:off x="273609" y="-1"/>
              <a:ext cx="172628" cy="172628"/>
            </a:xfrm>
            <a:prstGeom prst="ellipse">
              <a:avLst/>
            </a:prstGeom>
            <a:noFill/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타원 7"/>
            <p:cNvSpPr/>
            <p:nvPr/>
          </p:nvSpPr>
          <p:spPr>
            <a:xfrm>
              <a:off x="547219" y="-1"/>
              <a:ext cx="172627" cy="172628"/>
            </a:xfrm>
            <a:prstGeom prst="ellipse">
              <a:avLst/>
            </a:prstGeom>
            <a:solidFill>
              <a:srgbClr val="A6A6A6"/>
            </a:solidFill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6" name="타원 8"/>
          <p:cNvSpPr/>
          <p:nvPr/>
        </p:nvSpPr>
        <p:spPr>
          <a:xfrm>
            <a:off x="1646982" y="2884082"/>
            <a:ext cx="2149875" cy="214987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TextBox 9"/>
          <p:cNvSpPr txBox="1"/>
          <p:nvPr/>
        </p:nvSpPr>
        <p:spPr>
          <a:xfrm>
            <a:off x="2113489" y="3667466"/>
            <a:ext cx="149011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Moduel</a:t>
            </a:r>
          </a:p>
        </p:txBody>
      </p:sp>
      <p:sp>
        <p:nvSpPr>
          <p:cNvPr id="458" name="타원 10"/>
          <p:cNvSpPr/>
          <p:nvPr/>
        </p:nvSpPr>
        <p:spPr>
          <a:xfrm>
            <a:off x="1235077" y="2472178"/>
            <a:ext cx="2973685" cy="2973685"/>
          </a:xfrm>
          <a:prstGeom prst="ellipse">
            <a:avLst/>
          </a:prstGeom>
          <a:ln w="5715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타원 11"/>
          <p:cNvSpPr/>
          <p:nvPr/>
        </p:nvSpPr>
        <p:spPr>
          <a:xfrm>
            <a:off x="2613806" y="2361426"/>
            <a:ext cx="216223" cy="2162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도넛 69"/>
          <p:cNvSpPr/>
          <p:nvPr/>
        </p:nvSpPr>
        <p:spPr>
          <a:xfrm>
            <a:off x="2592666" y="2343113"/>
            <a:ext cx="258503" cy="25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27" y="10800"/>
                </a:moveTo>
                <a:cubicBezTo>
                  <a:pt x="1827" y="15755"/>
                  <a:pt x="5844" y="19773"/>
                  <a:pt x="10800" y="19773"/>
                </a:cubicBezTo>
                <a:cubicBezTo>
                  <a:pt x="15755" y="19773"/>
                  <a:pt x="19772" y="15755"/>
                  <a:pt x="19772" y="10800"/>
                </a:cubicBezTo>
                <a:cubicBezTo>
                  <a:pt x="19772" y="5845"/>
                  <a:pt x="15755" y="1827"/>
                  <a:pt x="10800" y="1827"/>
                </a:cubicBezTo>
                <a:cubicBezTo>
                  <a:pt x="5844" y="1827"/>
                  <a:pt x="1827" y="5845"/>
                  <a:pt x="1827" y="10800"/>
                </a:cubicBezTo>
                <a:close/>
              </a:path>
            </a:pathLst>
          </a:custGeom>
          <a:solidFill>
            <a:srgbClr val="7C587E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61" name="타원 13"/>
          <p:cNvSpPr/>
          <p:nvPr/>
        </p:nvSpPr>
        <p:spPr>
          <a:xfrm>
            <a:off x="2613806" y="5322780"/>
            <a:ext cx="216223" cy="2162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도넛 101"/>
          <p:cNvSpPr/>
          <p:nvPr/>
        </p:nvSpPr>
        <p:spPr>
          <a:xfrm>
            <a:off x="2592666" y="5304468"/>
            <a:ext cx="258503" cy="25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27" y="10800"/>
                </a:moveTo>
                <a:cubicBezTo>
                  <a:pt x="1827" y="15755"/>
                  <a:pt x="5844" y="19773"/>
                  <a:pt x="10800" y="19773"/>
                </a:cubicBezTo>
                <a:cubicBezTo>
                  <a:pt x="15755" y="19773"/>
                  <a:pt x="19772" y="15755"/>
                  <a:pt x="19772" y="10800"/>
                </a:cubicBezTo>
                <a:cubicBezTo>
                  <a:pt x="19772" y="5845"/>
                  <a:pt x="15755" y="1827"/>
                  <a:pt x="10800" y="1827"/>
                </a:cubicBezTo>
                <a:cubicBezTo>
                  <a:pt x="5844" y="1827"/>
                  <a:pt x="1827" y="5845"/>
                  <a:pt x="1827" y="10800"/>
                </a:cubicBezTo>
                <a:close/>
              </a:path>
            </a:pathLst>
          </a:custGeom>
          <a:solidFill>
            <a:srgbClr val="7C587E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465" name="그룹 15"/>
          <p:cNvGrpSpPr/>
          <p:nvPr/>
        </p:nvGrpSpPr>
        <p:grpSpPr>
          <a:xfrm>
            <a:off x="4079509" y="3640479"/>
            <a:ext cx="258503" cy="258503"/>
            <a:chOff x="0" y="0"/>
            <a:chExt cx="258502" cy="258502"/>
          </a:xfrm>
        </p:grpSpPr>
        <p:sp>
          <p:nvSpPr>
            <p:cNvPr id="463" name="타원 16"/>
            <p:cNvSpPr/>
            <p:nvPr/>
          </p:nvSpPr>
          <p:spPr>
            <a:xfrm>
              <a:off x="21139" y="18311"/>
              <a:ext cx="216223" cy="2162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도넛 83"/>
            <p:cNvSpPr/>
            <p:nvPr/>
          </p:nvSpPr>
          <p:spPr>
            <a:xfrm>
              <a:off x="-1" y="-1"/>
              <a:ext cx="258503" cy="25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27" y="10800"/>
                  </a:moveTo>
                  <a:cubicBezTo>
                    <a:pt x="1827" y="15755"/>
                    <a:pt x="5844" y="19773"/>
                    <a:pt x="10800" y="19773"/>
                  </a:cubicBezTo>
                  <a:cubicBezTo>
                    <a:pt x="15755" y="19773"/>
                    <a:pt x="19772" y="15755"/>
                    <a:pt x="19772" y="10800"/>
                  </a:cubicBezTo>
                  <a:cubicBezTo>
                    <a:pt x="19772" y="5845"/>
                    <a:pt x="15755" y="1827"/>
                    <a:pt x="10800" y="1827"/>
                  </a:cubicBezTo>
                  <a:cubicBezTo>
                    <a:pt x="5844" y="1827"/>
                    <a:pt x="1827" y="5845"/>
                    <a:pt x="1827" y="10800"/>
                  </a:cubicBezTo>
                  <a:close/>
                </a:path>
              </a:pathLst>
            </a:custGeom>
            <a:solidFill>
              <a:srgbClr val="7C58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68" name="그룹 18"/>
          <p:cNvGrpSpPr/>
          <p:nvPr/>
        </p:nvGrpSpPr>
        <p:grpSpPr>
          <a:xfrm>
            <a:off x="3578253" y="4955777"/>
            <a:ext cx="258503" cy="258503"/>
            <a:chOff x="0" y="0"/>
            <a:chExt cx="258502" cy="258502"/>
          </a:xfrm>
        </p:grpSpPr>
        <p:sp>
          <p:nvSpPr>
            <p:cNvPr id="466" name="타원 19"/>
            <p:cNvSpPr/>
            <p:nvPr/>
          </p:nvSpPr>
          <p:spPr>
            <a:xfrm>
              <a:off x="21139" y="18311"/>
              <a:ext cx="216223" cy="2162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도넛 86"/>
            <p:cNvSpPr/>
            <p:nvPr/>
          </p:nvSpPr>
          <p:spPr>
            <a:xfrm>
              <a:off x="-1" y="-1"/>
              <a:ext cx="258503" cy="25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27" y="10800"/>
                  </a:moveTo>
                  <a:cubicBezTo>
                    <a:pt x="1827" y="15755"/>
                    <a:pt x="5844" y="19773"/>
                    <a:pt x="10800" y="19773"/>
                  </a:cubicBezTo>
                  <a:cubicBezTo>
                    <a:pt x="15755" y="19773"/>
                    <a:pt x="19772" y="15755"/>
                    <a:pt x="19772" y="10800"/>
                  </a:cubicBezTo>
                  <a:cubicBezTo>
                    <a:pt x="19772" y="5845"/>
                    <a:pt x="15755" y="1827"/>
                    <a:pt x="10800" y="1827"/>
                  </a:cubicBezTo>
                  <a:cubicBezTo>
                    <a:pt x="5844" y="1827"/>
                    <a:pt x="1827" y="5845"/>
                    <a:pt x="1827" y="10800"/>
                  </a:cubicBezTo>
                  <a:close/>
                </a:path>
              </a:pathLst>
            </a:custGeom>
            <a:solidFill>
              <a:srgbClr val="7C58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71" name="그룹 21"/>
          <p:cNvGrpSpPr/>
          <p:nvPr/>
        </p:nvGrpSpPr>
        <p:grpSpPr>
          <a:xfrm>
            <a:off x="3509608" y="2659387"/>
            <a:ext cx="258503" cy="258503"/>
            <a:chOff x="0" y="0"/>
            <a:chExt cx="258502" cy="258502"/>
          </a:xfrm>
        </p:grpSpPr>
        <p:sp>
          <p:nvSpPr>
            <p:cNvPr id="469" name="타원 22"/>
            <p:cNvSpPr/>
            <p:nvPr/>
          </p:nvSpPr>
          <p:spPr>
            <a:xfrm>
              <a:off x="21139" y="18311"/>
              <a:ext cx="216223" cy="2162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도넛 89"/>
            <p:cNvSpPr/>
            <p:nvPr/>
          </p:nvSpPr>
          <p:spPr>
            <a:xfrm>
              <a:off x="-1" y="-1"/>
              <a:ext cx="258503" cy="25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27" y="10800"/>
                  </a:moveTo>
                  <a:cubicBezTo>
                    <a:pt x="1827" y="15755"/>
                    <a:pt x="5844" y="19773"/>
                    <a:pt x="10800" y="19773"/>
                  </a:cubicBezTo>
                  <a:cubicBezTo>
                    <a:pt x="15755" y="19773"/>
                    <a:pt x="19772" y="15755"/>
                    <a:pt x="19772" y="10800"/>
                  </a:cubicBezTo>
                  <a:cubicBezTo>
                    <a:pt x="19772" y="5845"/>
                    <a:pt x="15755" y="1827"/>
                    <a:pt x="10800" y="1827"/>
                  </a:cubicBezTo>
                  <a:cubicBezTo>
                    <a:pt x="5844" y="1827"/>
                    <a:pt x="1827" y="5845"/>
                    <a:pt x="1827" y="10800"/>
                  </a:cubicBezTo>
                  <a:close/>
                </a:path>
              </a:pathLst>
            </a:custGeom>
            <a:solidFill>
              <a:srgbClr val="7C587E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72" name="타원 24"/>
          <p:cNvSpPr/>
          <p:nvPr/>
        </p:nvSpPr>
        <p:spPr>
          <a:xfrm>
            <a:off x="2644625" y="2396309"/>
            <a:ext cx="157395" cy="157395"/>
          </a:xfrm>
          <a:prstGeom prst="ellipse">
            <a:avLst/>
          </a:prstGeom>
          <a:solidFill>
            <a:srgbClr val="D6C7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타원 25"/>
          <p:cNvSpPr/>
          <p:nvPr/>
        </p:nvSpPr>
        <p:spPr>
          <a:xfrm>
            <a:off x="3562436" y="2714513"/>
            <a:ext cx="157395" cy="157395"/>
          </a:xfrm>
          <a:prstGeom prst="ellipse">
            <a:avLst/>
          </a:prstGeom>
          <a:solidFill>
            <a:srgbClr val="BBA0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타원 26"/>
          <p:cNvSpPr/>
          <p:nvPr/>
        </p:nvSpPr>
        <p:spPr>
          <a:xfrm>
            <a:off x="3628805" y="5003502"/>
            <a:ext cx="157395" cy="157395"/>
          </a:xfrm>
          <a:prstGeom prst="ellipse">
            <a:avLst/>
          </a:prstGeom>
          <a:solidFill>
            <a:srgbClr val="7C587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타원 27"/>
          <p:cNvSpPr/>
          <p:nvPr/>
        </p:nvSpPr>
        <p:spPr>
          <a:xfrm>
            <a:off x="4134656" y="3689645"/>
            <a:ext cx="157395" cy="157395"/>
          </a:xfrm>
          <a:prstGeom prst="ellipse">
            <a:avLst/>
          </a:prstGeom>
          <a:solidFill>
            <a:srgbClr val="9E78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타원 28"/>
          <p:cNvSpPr/>
          <p:nvPr/>
        </p:nvSpPr>
        <p:spPr>
          <a:xfrm>
            <a:off x="2644625" y="5357664"/>
            <a:ext cx="157395" cy="157395"/>
          </a:xfrm>
          <a:prstGeom prst="ellipse">
            <a:avLst/>
          </a:prstGeom>
          <a:solidFill>
            <a:srgbClr val="4E37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도넛 97"/>
          <p:cNvSpPr/>
          <p:nvPr/>
        </p:nvSpPr>
        <p:spPr>
          <a:xfrm>
            <a:off x="2221868" y="1191811"/>
            <a:ext cx="1039091" cy="1039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07" y="10800"/>
                </a:moveTo>
                <a:cubicBezTo>
                  <a:pt x="1207" y="16098"/>
                  <a:pt x="5502" y="20393"/>
                  <a:pt x="10800" y="20393"/>
                </a:cubicBezTo>
                <a:cubicBezTo>
                  <a:pt x="16098" y="20393"/>
                  <a:pt x="20393" y="16098"/>
                  <a:pt x="20393" y="10800"/>
                </a:cubicBezTo>
                <a:cubicBezTo>
                  <a:pt x="20393" y="5502"/>
                  <a:pt x="16098" y="1207"/>
                  <a:pt x="10800" y="1207"/>
                </a:cubicBezTo>
                <a:cubicBezTo>
                  <a:pt x="5502" y="1207"/>
                  <a:pt x="1207" y="5502"/>
                  <a:pt x="1207" y="10800"/>
                </a:cubicBezTo>
                <a:close/>
              </a:path>
            </a:pathLst>
          </a:custGeom>
          <a:solidFill>
            <a:srgbClr val="D6C7D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478" name="도넛 104"/>
          <p:cNvSpPr/>
          <p:nvPr/>
        </p:nvSpPr>
        <p:spPr>
          <a:xfrm>
            <a:off x="2202371" y="5686214"/>
            <a:ext cx="1039092" cy="1039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07" y="10800"/>
                </a:moveTo>
                <a:cubicBezTo>
                  <a:pt x="1207" y="16098"/>
                  <a:pt x="5502" y="20393"/>
                  <a:pt x="10800" y="20393"/>
                </a:cubicBezTo>
                <a:cubicBezTo>
                  <a:pt x="16098" y="20393"/>
                  <a:pt x="20393" y="16098"/>
                  <a:pt x="20393" y="10800"/>
                </a:cubicBezTo>
                <a:cubicBezTo>
                  <a:pt x="20393" y="5502"/>
                  <a:pt x="16098" y="1207"/>
                  <a:pt x="10800" y="1207"/>
                </a:cubicBezTo>
                <a:cubicBezTo>
                  <a:pt x="5502" y="1207"/>
                  <a:pt x="1207" y="5502"/>
                  <a:pt x="1207" y="10800"/>
                </a:cubicBezTo>
                <a:close/>
              </a:path>
            </a:pathLst>
          </a:custGeom>
          <a:solidFill>
            <a:srgbClr val="4E374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79" name="도넛 105"/>
          <p:cNvSpPr/>
          <p:nvPr/>
        </p:nvSpPr>
        <p:spPr>
          <a:xfrm>
            <a:off x="3991934" y="5071531"/>
            <a:ext cx="1039091" cy="1039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07" y="10800"/>
                </a:moveTo>
                <a:cubicBezTo>
                  <a:pt x="1207" y="16098"/>
                  <a:pt x="5502" y="20393"/>
                  <a:pt x="10800" y="20393"/>
                </a:cubicBezTo>
                <a:cubicBezTo>
                  <a:pt x="16098" y="20393"/>
                  <a:pt x="20393" y="16098"/>
                  <a:pt x="20393" y="10800"/>
                </a:cubicBezTo>
                <a:cubicBezTo>
                  <a:pt x="20393" y="5502"/>
                  <a:pt x="16098" y="1207"/>
                  <a:pt x="10800" y="1207"/>
                </a:cubicBezTo>
                <a:cubicBezTo>
                  <a:pt x="5502" y="1207"/>
                  <a:pt x="1207" y="5502"/>
                  <a:pt x="1207" y="10800"/>
                </a:cubicBezTo>
                <a:close/>
              </a:path>
            </a:pathLst>
          </a:custGeom>
          <a:solidFill>
            <a:srgbClr val="7C587E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80" name="도넛 106"/>
          <p:cNvSpPr/>
          <p:nvPr/>
        </p:nvSpPr>
        <p:spPr>
          <a:xfrm>
            <a:off x="3869871" y="1816595"/>
            <a:ext cx="1039091" cy="1039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07" y="10800"/>
                </a:moveTo>
                <a:cubicBezTo>
                  <a:pt x="1207" y="16098"/>
                  <a:pt x="5502" y="20393"/>
                  <a:pt x="10800" y="20393"/>
                </a:cubicBezTo>
                <a:cubicBezTo>
                  <a:pt x="16098" y="20393"/>
                  <a:pt x="20393" y="16098"/>
                  <a:pt x="20393" y="10800"/>
                </a:cubicBezTo>
                <a:cubicBezTo>
                  <a:pt x="20393" y="5502"/>
                  <a:pt x="16098" y="1207"/>
                  <a:pt x="10800" y="1207"/>
                </a:cubicBezTo>
                <a:cubicBezTo>
                  <a:pt x="5502" y="1207"/>
                  <a:pt x="1207" y="5502"/>
                  <a:pt x="1207" y="10800"/>
                </a:cubicBezTo>
                <a:close/>
              </a:path>
            </a:pathLst>
          </a:custGeom>
          <a:solidFill>
            <a:srgbClr val="BBA0BC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81" name="도넛 107"/>
          <p:cNvSpPr/>
          <p:nvPr/>
        </p:nvSpPr>
        <p:spPr>
          <a:xfrm>
            <a:off x="4491413" y="3247648"/>
            <a:ext cx="1039091" cy="1039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07" y="10800"/>
                </a:moveTo>
                <a:cubicBezTo>
                  <a:pt x="1207" y="16098"/>
                  <a:pt x="5502" y="20393"/>
                  <a:pt x="10800" y="20393"/>
                </a:cubicBezTo>
                <a:cubicBezTo>
                  <a:pt x="16098" y="20393"/>
                  <a:pt x="20393" y="16098"/>
                  <a:pt x="20393" y="10800"/>
                </a:cubicBezTo>
                <a:cubicBezTo>
                  <a:pt x="20393" y="5502"/>
                  <a:pt x="16098" y="1207"/>
                  <a:pt x="10800" y="1207"/>
                </a:cubicBezTo>
                <a:cubicBezTo>
                  <a:pt x="5502" y="1207"/>
                  <a:pt x="1207" y="5502"/>
                  <a:pt x="1207" y="10800"/>
                </a:cubicBezTo>
                <a:close/>
              </a:path>
            </a:pathLst>
          </a:custGeom>
          <a:solidFill>
            <a:srgbClr val="9E78A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82" name="Freeform 42"/>
          <p:cNvSpPr/>
          <p:nvPr/>
        </p:nvSpPr>
        <p:spPr>
          <a:xfrm>
            <a:off x="4317554" y="5364195"/>
            <a:ext cx="404593" cy="449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600" extrusionOk="0">
                <a:moveTo>
                  <a:pt x="18668" y="10800"/>
                </a:moveTo>
                <a:cubicBezTo>
                  <a:pt x="18902" y="10582"/>
                  <a:pt x="19018" y="10364"/>
                  <a:pt x="19252" y="10145"/>
                </a:cubicBezTo>
                <a:cubicBezTo>
                  <a:pt x="20770" y="8291"/>
                  <a:pt x="21120" y="6545"/>
                  <a:pt x="20419" y="5345"/>
                </a:cubicBezTo>
                <a:cubicBezTo>
                  <a:pt x="19952" y="4691"/>
                  <a:pt x="19018" y="3818"/>
                  <a:pt x="16683" y="3818"/>
                </a:cubicBezTo>
                <a:cubicBezTo>
                  <a:pt x="15983" y="3818"/>
                  <a:pt x="15282" y="3927"/>
                  <a:pt x="14582" y="4036"/>
                </a:cubicBezTo>
                <a:cubicBezTo>
                  <a:pt x="13648" y="1527"/>
                  <a:pt x="12130" y="0"/>
                  <a:pt x="10378" y="0"/>
                </a:cubicBezTo>
                <a:cubicBezTo>
                  <a:pt x="8627" y="0"/>
                  <a:pt x="7109" y="1527"/>
                  <a:pt x="6175" y="4036"/>
                </a:cubicBezTo>
                <a:cubicBezTo>
                  <a:pt x="5475" y="3927"/>
                  <a:pt x="4774" y="3818"/>
                  <a:pt x="4074" y="3818"/>
                </a:cubicBezTo>
                <a:cubicBezTo>
                  <a:pt x="1855" y="3818"/>
                  <a:pt x="804" y="4691"/>
                  <a:pt x="337" y="5345"/>
                </a:cubicBezTo>
                <a:cubicBezTo>
                  <a:pt x="-480" y="6764"/>
                  <a:pt x="221" y="8727"/>
                  <a:pt x="2089" y="10800"/>
                </a:cubicBezTo>
                <a:cubicBezTo>
                  <a:pt x="221" y="12764"/>
                  <a:pt x="-480" y="14727"/>
                  <a:pt x="337" y="16145"/>
                </a:cubicBezTo>
                <a:cubicBezTo>
                  <a:pt x="804" y="16909"/>
                  <a:pt x="1855" y="17673"/>
                  <a:pt x="4074" y="17673"/>
                </a:cubicBezTo>
                <a:cubicBezTo>
                  <a:pt x="4774" y="17673"/>
                  <a:pt x="5475" y="17673"/>
                  <a:pt x="6175" y="17455"/>
                </a:cubicBezTo>
                <a:cubicBezTo>
                  <a:pt x="7109" y="19964"/>
                  <a:pt x="8627" y="21600"/>
                  <a:pt x="10378" y="21600"/>
                </a:cubicBezTo>
                <a:cubicBezTo>
                  <a:pt x="12130" y="21600"/>
                  <a:pt x="13648" y="19964"/>
                  <a:pt x="14582" y="17455"/>
                </a:cubicBezTo>
                <a:cubicBezTo>
                  <a:pt x="15282" y="17673"/>
                  <a:pt x="15983" y="17673"/>
                  <a:pt x="16683" y="17673"/>
                </a:cubicBezTo>
                <a:cubicBezTo>
                  <a:pt x="19018" y="17673"/>
                  <a:pt x="19952" y="16909"/>
                  <a:pt x="20419" y="16145"/>
                </a:cubicBezTo>
                <a:cubicBezTo>
                  <a:pt x="21120" y="14945"/>
                  <a:pt x="20770" y="13200"/>
                  <a:pt x="19252" y="11345"/>
                </a:cubicBezTo>
                <a:cubicBezTo>
                  <a:pt x="19018" y="11127"/>
                  <a:pt x="18902" y="10909"/>
                  <a:pt x="18668" y="10800"/>
                </a:cubicBezTo>
                <a:close/>
                <a:moveTo>
                  <a:pt x="16683" y="5127"/>
                </a:moveTo>
                <a:cubicBezTo>
                  <a:pt x="17968" y="5127"/>
                  <a:pt x="18785" y="5455"/>
                  <a:pt x="19135" y="6000"/>
                </a:cubicBezTo>
                <a:cubicBezTo>
                  <a:pt x="19602" y="6764"/>
                  <a:pt x="19252" y="7964"/>
                  <a:pt x="18084" y="9382"/>
                </a:cubicBezTo>
                <a:cubicBezTo>
                  <a:pt x="17968" y="9491"/>
                  <a:pt x="17851" y="9709"/>
                  <a:pt x="17734" y="9818"/>
                </a:cubicBezTo>
                <a:cubicBezTo>
                  <a:pt x="17034" y="9164"/>
                  <a:pt x="16333" y="8618"/>
                  <a:pt x="15516" y="8073"/>
                </a:cubicBezTo>
                <a:cubicBezTo>
                  <a:pt x="15399" y="7091"/>
                  <a:pt x="15165" y="6109"/>
                  <a:pt x="14932" y="5345"/>
                </a:cubicBezTo>
                <a:cubicBezTo>
                  <a:pt x="15516" y="5236"/>
                  <a:pt x="16099" y="5127"/>
                  <a:pt x="16683" y="5127"/>
                </a:cubicBezTo>
                <a:close/>
                <a:moveTo>
                  <a:pt x="12363" y="13855"/>
                </a:moveTo>
                <a:cubicBezTo>
                  <a:pt x="11663" y="14182"/>
                  <a:pt x="11079" y="14509"/>
                  <a:pt x="10378" y="14836"/>
                </a:cubicBezTo>
                <a:cubicBezTo>
                  <a:pt x="9795" y="14509"/>
                  <a:pt x="9094" y="14182"/>
                  <a:pt x="8510" y="13855"/>
                </a:cubicBezTo>
                <a:cubicBezTo>
                  <a:pt x="7810" y="13527"/>
                  <a:pt x="7226" y="13200"/>
                  <a:pt x="6642" y="12764"/>
                </a:cubicBezTo>
                <a:cubicBezTo>
                  <a:pt x="6525" y="12109"/>
                  <a:pt x="6525" y="11455"/>
                  <a:pt x="6525" y="10800"/>
                </a:cubicBezTo>
                <a:cubicBezTo>
                  <a:pt x="6525" y="10036"/>
                  <a:pt x="6525" y="9382"/>
                  <a:pt x="6642" y="8727"/>
                </a:cubicBezTo>
                <a:cubicBezTo>
                  <a:pt x="7226" y="8400"/>
                  <a:pt x="7810" y="7964"/>
                  <a:pt x="8510" y="7636"/>
                </a:cubicBezTo>
                <a:cubicBezTo>
                  <a:pt x="9094" y="7309"/>
                  <a:pt x="9795" y="6982"/>
                  <a:pt x="10378" y="6655"/>
                </a:cubicBezTo>
                <a:cubicBezTo>
                  <a:pt x="11079" y="6982"/>
                  <a:pt x="11663" y="7309"/>
                  <a:pt x="12363" y="7636"/>
                </a:cubicBezTo>
                <a:cubicBezTo>
                  <a:pt x="12947" y="7964"/>
                  <a:pt x="13531" y="8400"/>
                  <a:pt x="14115" y="8727"/>
                </a:cubicBezTo>
                <a:cubicBezTo>
                  <a:pt x="14231" y="9382"/>
                  <a:pt x="14231" y="10036"/>
                  <a:pt x="14231" y="10800"/>
                </a:cubicBezTo>
                <a:cubicBezTo>
                  <a:pt x="14231" y="11455"/>
                  <a:pt x="14231" y="12109"/>
                  <a:pt x="14115" y="12764"/>
                </a:cubicBezTo>
                <a:cubicBezTo>
                  <a:pt x="13531" y="13200"/>
                  <a:pt x="12947" y="13527"/>
                  <a:pt x="12363" y="13855"/>
                </a:cubicBezTo>
                <a:close/>
                <a:moveTo>
                  <a:pt x="13881" y="14509"/>
                </a:moveTo>
                <a:cubicBezTo>
                  <a:pt x="13764" y="15055"/>
                  <a:pt x="13764" y="15491"/>
                  <a:pt x="13531" y="15927"/>
                </a:cubicBezTo>
                <a:cubicBezTo>
                  <a:pt x="13064" y="15818"/>
                  <a:pt x="12597" y="15709"/>
                  <a:pt x="12130" y="15491"/>
                </a:cubicBezTo>
                <a:cubicBezTo>
                  <a:pt x="12363" y="15382"/>
                  <a:pt x="12714" y="15164"/>
                  <a:pt x="13064" y="15055"/>
                </a:cubicBezTo>
                <a:cubicBezTo>
                  <a:pt x="13297" y="14836"/>
                  <a:pt x="13648" y="14727"/>
                  <a:pt x="13881" y="14509"/>
                </a:cubicBezTo>
                <a:close/>
                <a:moveTo>
                  <a:pt x="8627" y="15491"/>
                </a:moveTo>
                <a:cubicBezTo>
                  <a:pt x="8160" y="15709"/>
                  <a:pt x="7693" y="15818"/>
                  <a:pt x="7226" y="15927"/>
                </a:cubicBezTo>
                <a:cubicBezTo>
                  <a:pt x="7109" y="15491"/>
                  <a:pt x="6992" y="15055"/>
                  <a:pt x="6876" y="14509"/>
                </a:cubicBezTo>
                <a:cubicBezTo>
                  <a:pt x="7109" y="14727"/>
                  <a:pt x="7459" y="14836"/>
                  <a:pt x="7810" y="15055"/>
                </a:cubicBezTo>
                <a:cubicBezTo>
                  <a:pt x="8043" y="15164"/>
                  <a:pt x="8394" y="15382"/>
                  <a:pt x="8627" y="15491"/>
                </a:cubicBezTo>
                <a:close/>
                <a:moveTo>
                  <a:pt x="5124" y="11782"/>
                </a:moveTo>
                <a:cubicBezTo>
                  <a:pt x="4774" y="11455"/>
                  <a:pt x="4307" y="11127"/>
                  <a:pt x="3957" y="10800"/>
                </a:cubicBezTo>
                <a:cubicBezTo>
                  <a:pt x="4307" y="10473"/>
                  <a:pt x="4774" y="10145"/>
                  <a:pt x="5124" y="9818"/>
                </a:cubicBezTo>
                <a:cubicBezTo>
                  <a:pt x="5124" y="10145"/>
                  <a:pt x="5124" y="10473"/>
                  <a:pt x="5124" y="10800"/>
                </a:cubicBezTo>
                <a:cubicBezTo>
                  <a:pt x="5124" y="11127"/>
                  <a:pt x="5124" y="11455"/>
                  <a:pt x="5124" y="11782"/>
                </a:cubicBezTo>
                <a:close/>
                <a:moveTo>
                  <a:pt x="6876" y="6982"/>
                </a:moveTo>
                <a:cubicBezTo>
                  <a:pt x="6992" y="6545"/>
                  <a:pt x="7109" y="6000"/>
                  <a:pt x="7226" y="5564"/>
                </a:cubicBezTo>
                <a:cubicBezTo>
                  <a:pt x="7693" y="5673"/>
                  <a:pt x="8160" y="5891"/>
                  <a:pt x="8627" y="6000"/>
                </a:cubicBezTo>
                <a:cubicBezTo>
                  <a:pt x="8394" y="6218"/>
                  <a:pt x="8043" y="6327"/>
                  <a:pt x="7810" y="6545"/>
                </a:cubicBezTo>
                <a:cubicBezTo>
                  <a:pt x="7459" y="6655"/>
                  <a:pt x="7109" y="6873"/>
                  <a:pt x="6876" y="6982"/>
                </a:cubicBezTo>
                <a:close/>
                <a:moveTo>
                  <a:pt x="12130" y="6000"/>
                </a:moveTo>
                <a:cubicBezTo>
                  <a:pt x="12597" y="5891"/>
                  <a:pt x="13064" y="5673"/>
                  <a:pt x="13531" y="5564"/>
                </a:cubicBezTo>
                <a:cubicBezTo>
                  <a:pt x="13764" y="6000"/>
                  <a:pt x="13764" y="6545"/>
                  <a:pt x="13881" y="6982"/>
                </a:cubicBezTo>
                <a:cubicBezTo>
                  <a:pt x="13648" y="6873"/>
                  <a:pt x="13297" y="6655"/>
                  <a:pt x="13064" y="6545"/>
                </a:cubicBezTo>
                <a:cubicBezTo>
                  <a:pt x="12714" y="6327"/>
                  <a:pt x="12363" y="6218"/>
                  <a:pt x="12130" y="6000"/>
                </a:cubicBezTo>
                <a:close/>
                <a:moveTo>
                  <a:pt x="15632" y="9818"/>
                </a:moveTo>
                <a:cubicBezTo>
                  <a:pt x="15983" y="10145"/>
                  <a:pt x="16450" y="10473"/>
                  <a:pt x="16800" y="10800"/>
                </a:cubicBezTo>
                <a:cubicBezTo>
                  <a:pt x="16450" y="11127"/>
                  <a:pt x="15983" y="11455"/>
                  <a:pt x="15632" y="11782"/>
                </a:cubicBezTo>
                <a:cubicBezTo>
                  <a:pt x="15632" y="11455"/>
                  <a:pt x="15632" y="11127"/>
                  <a:pt x="15632" y="10800"/>
                </a:cubicBezTo>
                <a:cubicBezTo>
                  <a:pt x="15632" y="10473"/>
                  <a:pt x="15632" y="10145"/>
                  <a:pt x="15632" y="9818"/>
                </a:cubicBezTo>
                <a:close/>
                <a:moveTo>
                  <a:pt x="10378" y="1309"/>
                </a:moveTo>
                <a:cubicBezTo>
                  <a:pt x="11429" y="1309"/>
                  <a:pt x="12363" y="2400"/>
                  <a:pt x="13181" y="4364"/>
                </a:cubicBezTo>
                <a:cubicBezTo>
                  <a:pt x="12246" y="4582"/>
                  <a:pt x="11312" y="4909"/>
                  <a:pt x="10378" y="5236"/>
                </a:cubicBezTo>
                <a:cubicBezTo>
                  <a:pt x="9444" y="4909"/>
                  <a:pt x="8510" y="4582"/>
                  <a:pt x="7576" y="4364"/>
                </a:cubicBezTo>
                <a:cubicBezTo>
                  <a:pt x="8394" y="2400"/>
                  <a:pt x="9444" y="1309"/>
                  <a:pt x="10378" y="1309"/>
                </a:cubicBezTo>
                <a:close/>
                <a:moveTo>
                  <a:pt x="1622" y="6000"/>
                </a:moveTo>
                <a:cubicBezTo>
                  <a:pt x="1972" y="5455"/>
                  <a:pt x="2789" y="5127"/>
                  <a:pt x="4074" y="5127"/>
                </a:cubicBezTo>
                <a:cubicBezTo>
                  <a:pt x="4657" y="5127"/>
                  <a:pt x="5241" y="5236"/>
                  <a:pt x="5825" y="5345"/>
                </a:cubicBezTo>
                <a:cubicBezTo>
                  <a:pt x="5591" y="6109"/>
                  <a:pt x="5358" y="7091"/>
                  <a:pt x="5241" y="7964"/>
                </a:cubicBezTo>
                <a:cubicBezTo>
                  <a:pt x="4424" y="8618"/>
                  <a:pt x="3723" y="9164"/>
                  <a:pt x="3023" y="9818"/>
                </a:cubicBezTo>
                <a:cubicBezTo>
                  <a:pt x="1622" y="8182"/>
                  <a:pt x="1155" y="6764"/>
                  <a:pt x="1622" y="6000"/>
                </a:cubicBezTo>
                <a:close/>
                <a:moveTo>
                  <a:pt x="4074" y="16364"/>
                </a:moveTo>
                <a:cubicBezTo>
                  <a:pt x="2789" y="16364"/>
                  <a:pt x="1972" y="16036"/>
                  <a:pt x="1622" y="15491"/>
                </a:cubicBezTo>
                <a:cubicBezTo>
                  <a:pt x="1155" y="14727"/>
                  <a:pt x="1622" y="13309"/>
                  <a:pt x="3023" y="11782"/>
                </a:cubicBezTo>
                <a:cubicBezTo>
                  <a:pt x="3723" y="12327"/>
                  <a:pt x="4424" y="12982"/>
                  <a:pt x="5241" y="13527"/>
                </a:cubicBezTo>
                <a:cubicBezTo>
                  <a:pt x="5358" y="14509"/>
                  <a:pt x="5591" y="15382"/>
                  <a:pt x="5825" y="16255"/>
                </a:cubicBezTo>
                <a:cubicBezTo>
                  <a:pt x="5241" y="16364"/>
                  <a:pt x="4657" y="16364"/>
                  <a:pt x="4074" y="16364"/>
                </a:cubicBezTo>
                <a:close/>
                <a:moveTo>
                  <a:pt x="10378" y="20291"/>
                </a:moveTo>
                <a:cubicBezTo>
                  <a:pt x="9444" y="20291"/>
                  <a:pt x="8394" y="19091"/>
                  <a:pt x="7576" y="17236"/>
                </a:cubicBezTo>
                <a:cubicBezTo>
                  <a:pt x="8510" y="16909"/>
                  <a:pt x="9444" y="16691"/>
                  <a:pt x="10378" y="16255"/>
                </a:cubicBezTo>
                <a:cubicBezTo>
                  <a:pt x="11312" y="16691"/>
                  <a:pt x="12246" y="16909"/>
                  <a:pt x="13181" y="17236"/>
                </a:cubicBezTo>
                <a:cubicBezTo>
                  <a:pt x="12363" y="19091"/>
                  <a:pt x="11429" y="20291"/>
                  <a:pt x="10378" y="20291"/>
                </a:cubicBezTo>
                <a:close/>
                <a:moveTo>
                  <a:pt x="19135" y="15491"/>
                </a:moveTo>
                <a:cubicBezTo>
                  <a:pt x="18785" y="16036"/>
                  <a:pt x="17968" y="16364"/>
                  <a:pt x="16683" y="16364"/>
                </a:cubicBezTo>
                <a:cubicBezTo>
                  <a:pt x="16099" y="16364"/>
                  <a:pt x="15516" y="16364"/>
                  <a:pt x="14932" y="16255"/>
                </a:cubicBezTo>
                <a:cubicBezTo>
                  <a:pt x="15165" y="15382"/>
                  <a:pt x="15399" y="14509"/>
                  <a:pt x="15516" y="13527"/>
                </a:cubicBezTo>
                <a:cubicBezTo>
                  <a:pt x="16333" y="12982"/>
                  <a:pt x="17034" y="12327"/>
                  <a:pt x="17734" y="11673"/>
                </a:cubicBezTo>
                <a:cubicBezTo>
                  <a:pt x="17851" y="11891"/>
                  <a:pt x="17968" y="12000"/>
                  <a:pt x="18084" y="12109"/>
                </a:cubicBezTo>
                <a:cubicBezTo>
                  <a:pt x="19252" y="13527"/>
                  <a:pt x="19602" y="14727"/>
                  <a:pt x="19135" y="154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8" name="그룹 45"/>
          <p:cNvGrpSpPr/>
          <p:nvPr/>
        </p:nvGrpSpPr>
        <p:grpSpPr>
          <a:xfrm>
            <a:off x="257713" y="224397"/>
            <a:ext cx="8383126" cy="548141"/>
            <a:chOff x="0" y="0"/>
            <a:chExt cx="8383125" cy="548139"/>
          </a:xfrm>
        </p:grpSpPr>
        <p:grpSp>
          <p:nvGrpSpPr>
            <p:cNvPr id="486" name="그룹 46"/>
            <p:cNvGrpSpPr/>
            <p:nvPr/>
          </p:nvGrpSpPr>
          <p:grpSpPr>
            <a:xfrm>
              <a:off x="0" y="-1"/>
              <a:ext cx="8383126" cy="548141"/>
              <a:chOff x="0" y="0"/>
              <a:chExt cx="8383125" cy="548139"/>
            </a:xfrm>
          </p:grpSpPr>
          <p:sp>
            <p:nvSpPr>
              <p:cNvPr id="483" name="TextBox 48"/>
              <p:cNvSpPr txBox="1"/>
              <p:nvPr/>
            </p:nvSpPr>
            <p:spPr>
              <a:xfrm>
                <a:off x="663256" y="0"/>
                <a:ext cx="7719870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800" b="1">
                    <a:latin typeface="Pretendard ExtraBold"/>
                    <a:ea typeface="Pretendard ExtraBold"/>
                    <a:cs typeface="Pretendard ExtraBold"/>
                    <a:sym typeface="Pretendard ExtraBold"/>
                  </a:defRPr>
                </a:lvl1pPr>
              </a:lstStyle>
              <a:p>
                <a:r>
                  <a:t>코드 구현</a:t>
                </a:r>
              </a:p>
            </p:txBody>
          </p:sp>
          <p:sp>
            <p:nvSpPr>
              <p:cNvPr id="484" name="TextBox 49"/>
              <p:cNvSpPr txBox="1"/>
              <p:nvPr/>
            </p:nvSpPr>
            <p:spPr>
              <a:xfrm>
                <a:off x="2244154" y="77022"/>
                <a:ext cx="5657608" cy="396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000">
                    <a:latin typeface="Pretendard ExtraLight"/>
                    <a:ea typeface="Pretendard ExtraLight"/>
                    <a:cs typeface="Pretendard ExtraLight"/>
                    <a:sym typeface="Pretendard ExtraLight"/>
                  </a:defRPr>
                </a:lvl1pPr>
              </a:lstStyle>
              <a:p>
                <a:r>
                  <a:t>모듈</a:t>
                </a:r>
              </a:p>
            </p:txBody>
          </p:sp>
          <p:sp>
            <p:nvSpPr>
              <p:cNvPr id="485" name="모서리가 둥근 직사각형 10"/>
              <p:cNvSpPr/>
              <p:nvPr/>
            </p:nvSpPr>
            <p:spPr>
              <a:xfrm>
                <a:off x="0" y="37609"/>
                <a:ext cx="449695" cy="449696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강원교육튼튼"/>
                    <a:ea typeface="강원교육튼튼"/>
                    <a:cs typeface="강원교육튼튼"/>
                    <a:sym typeface="강원교육튼튼"/>
                  </a:defRPr>
                </a:pPr>
                <a:endParaRPr/>
              </a:p>
            </p:txBody>
          </p:sp>
        </p:grpSp>
        <p:sp>
          <p:nvSpPr>
            <p:cNvPr id="487" name="TextBox 47"/>
            <p:cNvSpPr txBox="1"/>
            <p:nvPr/>
          </p:nvSpPr>
          <p:spPr>
            <a:xfrm>
              <a:off x="27940" y="90561"/>
              <a:ext cx="3938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ln w="9525" cap="flat">
                    <a:solidFill>
                      <a:srgbClr val="42719B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Pretendard ExtraBold"/>
                  <a:ea typeface="Pretendard ExtraBold"/>
                  <a:cs typeface="Pretendard ExtraBold"/>
                  <a:sym typeface="Pretendard Extra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90" name="TextBox 3083"/>
          <p:cNvSpPr txBox="1"/>
          <p:nvPr/>
        </p:nvSpPr>
        <p:spPr>
          <a:xfrm>
            <a:off x="6329617" y="2095883"/>
            <a:ext cx="34060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Pretendard ExtraLight"/>
                <a:ea typeface="Pretendard ExtraLight"/>
                <a:cs typeface="Pretendard ExtraLight"/>
                <a:sym typeface="Pretendard ExtraLight"/>
              </a:defRPr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랜덤 관련한 함수들을 모아놓은 모듈</a:t>
            </a:r>
          </a:p>
        </p:txBody>
      </p:sp>
      <p:sp>
        <p:nvSpPr>
          <p:cNvPr id="491" name="TextBox 3083"/>
          <p:cNvSpPr txBox="1"/>
          <p:nvPr/>
        </p:nvSpPr>
        <p:spPr>
          <a:xfrm>
            <a:off x="6347600" y="3391242"/>
            <a:ext cx="325583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Pretendard ExtraLight"/>
                <a:ea typeface="Pretendard ExtraLight"/>
                <a:cs typeface="Pretendard ExtraLight"/>
                <a:sym typeface="Pretendard ExtraLight"/>
              </a:defRPr>
            </a:pPr>
            <a:r>
              <a:rPr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운영체제에서 제공되는 여러 기능을 파이썬에서 수행할 수 있게 해 줌</a:t>
            </a:r>
          </a:p>
        </p:txBody>
      </p:sp>
      <p:sp>
        <p:nvSpPr>
          <p:cNvPr id="492" name="TextBox 3083"/>
          <p:cNvSpPr txBox="1"/>
          <p:nvPr/>
        </p:nvSpPr>
        <p:spPr>
          <a:xfrm>
            <a:off x="6081923" y="5250260"/>
            <a:ext cx="307044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Pretendard ExtraLight"/>
                <a:ea typeface="Pretendard ExtraLight"/>
                <a:cs typeface="Pretendard ExtraLight"/>
                <a:sym typeface="Pretendard ExtraLight"/>
              </a:defRPr>
            </a:pPr>
            <a:r>
              <a:rPr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파이썬이 제공하는 변수나 함수를 제어할 수 있는 방법 제공</a:t>
            </a:r>
          </a:p>
        </p:txBody>
      </p:sp>
      <p:sp>
        <p:nvSpPr>
          <p:cNvPr id="494" name="Freeform 287"/>
          <p:cNvSpPr/>
          <p:nvPr/>
        </p:nvSpPr>
        <p:spPr>
          <a:xfrm>
            <a:off x="2539117" y="1487256"/>
            <a:ext cx="404593" cy="448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80" h="21437" extrusionOk="0">
                <a:moveTo>
                  <a:pt x="14416" y="17237"/>
                </a:moveTo>
                <a:cubicBezTo>
                  <a:pt x="11279" y="20962"/>
                  <a:pt x="11279" y="20962"/>
                  <a:pt x="11279" y="20962"/>
                </a:cubicBezTo>
                <a:cubicBezTo>
                  <a:pt x="10796" y="21494"/>
                  <a:pt x="9831" y="21600"/>
                  <a:pt x="9227" y="21174"/>
                </a:cubicBezTo>
                <a:cubicBezTo>
                  <a:pt x="8503" y="20749"/>
                  <a:pt x="8383" y="19898"/>
                  <a:pt x="8865" y="19259"/>
                </a:cubicBezTo>
                <a:cubicBezTo>
                  <a:pt x="10434" y="17450"/>
                  <a:pt x="10434" y="17450"/>
                  <a:pt x="10434" y="17450"/>
                </a:cubicBezTo>
                <a:cubicBezTo>
                  <a:pt x="9227" y="16705"/>
                  <a:pt x="9227" y="16705"/>
                  <a:pt x="9227" y="16705"/>
                </a:cubicBezTo>
                <a:cubicBezTo>
                  <a:pt x="9227" y="16705"/>
                  <a:pt x="11279" y="14790"/>
                  <a:pt x="8986" y="13407"/>
                </a:cubicBezTo>
                <a:cubicBezTo>
                  <a:pt x="6814" y="12024"/>
                  <a:pt x="5366" y="14258"/>
                  <a:pt x="5366" y="14258"/>
                </a:cubicBezTo>
                <a:cubicBezTo>
                  <a:pt x="4280" y="13513"/>
                  <a:pt x="4280" y="13513"/>
                  <a:pt x="4280" y="13513"/>
                </a:cubicBezTo>
                <a:cubicBezTo>
                  <a:pt x="2711" y="15322"/>
                  <a:pt x="2711" y="15322"/>
                  <a:pt x="2711" y="15322"/>
                </a:cubicBezTo>
                <a:cubicBezTo>
                  <a:pt x="2228" y="15854"/>
                  <a:pt x="1263" y="16067"/>
                  <a:pt x="539" y="15641"/>
                </a:cubicBezTo>
                <a:cubicBezTo>
                  <a:pt x="-64" y="15109"/>
                  <a:pt x="-185" y="14258"/>
                  <a:pt x="298" y="13726"/>
                </a:cubicBezTo>
                <a:cubicBezTo>
                  <a:pt x="3314" y="10002"/>
                  <a:pt x="3314" y="10002"/>
                  <a:pt x="3314" y="10002"/>
                </a:cubicBezTo>
                <a:cubicBezTo>
                  <a:pt x="3797" y="9470"/>
                  <a:pt x="4762" y="9364"/>
                  <a:pt x="5487" y="9789"/>
                </a:cubicBezTo>
                <a:cubicBezTo>
                  <a:pt x="5607" y="9896"/>
                  <a:pt x="5849" y="10002"/>
                  <a:pt x="5849" y="10215"/>
                </a:cubicBezTo>
                <a:cubicBezTo>
                  <a:pt x="6935" y="8938"/>
                  <a:pt x="8262" y="7342"/>
                  <a:pt x="9831" y="5427"/>
                </a:cubicBezTo>
                <a:cubicBezTo>
                  <a:pt x="13933" y="638"/>
                  <a:pt x="20208" y="0"/>
                  <a:pt x="20208" y="0"/>
                </a:cubicBezTo>
                <a:cubicBezTo>
                  <a:pt x="20208" y="0"/>
                  <a:pt x="21415" y="5533"/>
                  <a:pt x="17433" y="10321"/>
                </a:cubicBezTo>
                <a:cubicBezTo>
                  <a:pt x="15743" y="12343"/>
                  <a:pt x="14416" y="13939"/>
                  <a:pt x="13451" y="15109"/>
                </a:cubicBezTo>
                <a:cubicBezTo>
                  <a:pt x="13692" y="15109"/>
                  <a:pt x="13813" y="15216"/>
                  <a:pt x="14054" y="15322"/>
                </a:cubicBezTo>
                <a:cubicBezTo>
                  <a:pt x="14778" y="15854"/>
                  <a:pt x="14899" y="16705"/>
                  <a:pt x="14416" y="17237"/>
                </a:cubicBezTo>
                <a:close/>
                <a:moveTo>
                  <a:pt x="16347" y="7448"/>
                </a:moveTo>
                <a:cubicBezTo>
                  <a:pt x="17312" y="6171"/>
                  <a:pt x="17312" y="6171"/>
                  <a:pt x="17312" y="6171"/>
                </a:cubicBezTo>
                <a:cubicBezTo>
                  <a:pt x="17674" y="5852"/>
                  <a:pt x="17674" y="5427"/>
                  <a:pt x="17674" y="5001"/>
                </a:cubicBezTo>
                <a:cubicBezTo>
                  <a:pt x="17554" y="4575"/>
                  <a:pt x="17312" y="4256"/>
                  <a:pt x="16950" y="3937"/>
                </a:cubicBezTo>
                <a:cubicBezTo>
                  <a:pt x="16226" y="3511"/>
                  <a:pt x="15019" y="3618"/>
                  <a:pt x="14537" y="4363"/>
                </a:cubicBezTo>
                <a:cubicBezTo>
                  <a:pt x="13451" y="5533"/>
                  <a:pt x="13451" y="5533"/>
                  <a:pt x="13451" y="5533"/>
                </a:cubicBezTo>
                <a:cubicBezTo>
                  <a:pt x="13209" y="5852"/>
                  <a:pt x="13089" y="6278"/>
                  <a:pt x="13089" y="6703"/>
                </a:cubicBezTo>
                <a:cubicBezTo>
                  <a:pt x="13209" y="7129"/>
                  <a:pt x="13451" y="7448"/>
                  <a:pt x="13813" y="7767"/>
                </a:cubicBezTo>
                <a:cubicBezTo>
                  <a:pt x="14657" y="8193"/>
                  <a:pt x="15743" y="8087"/>
                  <a:pt x="16347" y="744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11" name="Freeform 215"/>
          <p:cNvSpPr/>
          <p:nvPr/>
        </p:nvSpPr>
        <p:spPr>
          <a:xfrm>
            <a:off x="4340404" y="2210727"/>
            <a:ext cx="115889" cy="26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2" y="15261"/>
                </a:moveTo>
                <a:cubicBezTo>
                  <a:pt x="5795" y="14557"/>
                  <a:pt x="5795" y="14557"/>
                  <a:pt x="5795" y="14557"/>
                </a:cubicBezTo>
                <a:cubicBezTo>
                  <a:pt x="5795" y="12913"/>
                  <a:pt x="6849" y="11035"/>
                  <a:pt x="10537" y="9157"/>
                </a:cubicBezTo>
                <a:cubicBezTo>
                  <a:pt x="13698" y="7513"/>
                  <a:pt x="15278" y="6339"/>
                  <a:pt x="15278" y="4930"/>
                </a:cubicBezTo>
                <a:cubicBezTo>
                  <a:pt x="15278" y="3287"/>
                  <a:pt x="13171" y="2113"/>
                  <a:pt x="8429" y="2113"/>
                </a:cubicBezTo>
                <a:cubicBezTo>
                  <a:pt x="5795" y="2113"/>
                  <a:pt x="3161" y="2583"/>
                  <a:pt x="1580" y="3052"/>
                </a:cubicBezTo>
                <a:cubicBezTo>
                  <a:pt x="0" y="1174"/>
                  <a:pt x="0" y="1174"/>
                  <a:pt x="0" y="1174"/>
                </a:cubicBezTo>
                <a:cubicBezTo>
                  <a:pt x="2107" y="470"/>
                  <a:pt x="6322" y="0"/>
                  <a:pt x="10010" y="0"/>
                </a:cubicBezTo>
                <a:cubicBezTo>
                  <a:pt x="17912" y="0"/>
                  <a:pt x="21600" y="2113"/>
                  <a:pt x="21600" y="4461"/>
                </a:cubicBezTo>
                <a:cubicBezTo>
                  <a:pt x="21600" y="6574"/>
                  <a:pt x="18966" y="8217"/>
                  <a:pt x="15278" y="9861"/>
                </a:cubicBezTo>
                <a:cubicBezTo>
                  <a:pt x="12644" y="11504"/>
                  <a:pt x="11063" y="12913"/>
                  <a:pt x="11590" y="14557"/>
                </a:cubicBezTo>
                <a:cubicBezTo>
                  <a:pt x="11590" y="15261"/>
                  <a:pt x="11590" y="15261"/>
                  <a:pt x="11590" y="15261"/>
                </a:cubicBezTo>
                <a:lnTo>
                  <a:pt x="6322" y="15261"/>
                </a:lnTo>
                <a:close/>
                <a:moveTo>
                  <a:pt x="4741" y="19722"/>
                </a:moveTo>
                <a:cubicBezTo>
                  <a:pt x="4741" y="18548"/>
                  <a:pt x="6322" y="17609"/>
                  <a:pt x="8956" y="17609"/>
                </a:cubicBezTo>
                <a:cubicBezTo>
                  <a:pt x="11063" y="17609"/>
                  <a:pt x="12644" y="18548"/>
                  <a:pt x="12644" y="19722"/>
                </a:cubicBezTo>
                <a:cubicBezTo>
                  <a:pt x="12644" y="20661"/>
                  <a:pt x="11063" y="21600"/>
                  <a:pt x="8429" y="21600"/>
                </a:cubicBezTo>
                <a:cubicBezTo>
                  <a:pt x="6322" y="21600"/>
                  <a:pt x="4741" y="20661"/>
                  <a:pt x="4741" y="197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12" name="Oval 216"/>
          <p:cNvSpPr/>
          <p:nvPr/>
        </p:nvSpPr>
        <p:spPr>
          <a:xfrm>
            <a:off x="4116567" y="2061502"/>
            <a:ext cx="549277" cy="549277"/>
          </a:xfrm>
          <a:prstGeom prst="ellipse">
            <a:avLst/>
          </a:prstGeom>
          <a:ln w="22225" cap="rnd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13" name="Freeform 219"/>
          <p:cNvSpPr/>
          <p:nvPr/>
        </p:nvSpPr>
        <p:spPr>
          <a:xfrm>
            <a:off x="4772039" y="3553949"/>
            <a:ext cx="471488" cy="311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3" y="21600"/>
                </a:moveTo>
                <a:cubicBezTo>
                  <a:pt x="2556" y="13232"/>
                  <a:pt x="2556" y="13232"/>
                  <a:pt x="2556" y="13232"/>
                </a:cubicBezTo>
                <a:cubicBezTo>
                  <a:pt x="2812" y="12454"/>
                  <a:pt x="3323" y="12065"/>
                  <a:pt x="3834" y="12259"/>
                </a:cubicBezTo>
                <a:cubicBezTo>
                  <a:pt x="4346" y="12649"/>
                  <a:pt x="4601" y="13427"/>
                  <a:pt x="4346" y="14205"/>
                </a:cubicBezTo>
                <a:cubicBezTo>
                  <a:pt x="3451" y="17903"/>
                  <a:pt x="3451" y="17903"/>
                  <a:pt x="3451" y="17903"/>
                </a:cubicBezTo>
                <a:cubicBezTo>
                  <a:pt x="3579" y="18097"/>
                  <a:pt x="3579" y="18097"/>
                  <a:pt x="3579" y="18097"/>
                </a:cubicBezTo>
                <a:cubicBezTo>
                  <a:pt x="8052" y="10119"/>
                  <a:pt x="8052" y="10119"/>
                  <a:pt x="8052" y="10119"/>
                </a:cubicBezTo>
                <a:cubicBezTo>
                  <a:pt x="8436" y="9535"/>
                  <a:pt x="9075" y="9341"/>
                  <a:pt x="9458" y="9924"/>
                </a:cubicBezTo>
                <a:cubicBezTo>
                  <a:pt x="9841" y="10314"/>
                  <a:pt x="9841" y="11286"/>
                  <a:pt x="9586" y="11870"/>
                </a:cubicBezTo>
                <a:cubicBezTo>
                  <a:pt x="4985" y="19849"/>
                  <a:pt x="4985" y="19849"/>
                  <a:pt x="4985" y="19849"/>
                </a:cubicBezTo>
                <a:cubicBezTo>
                  <a:pt x="4985" y="19849"/>
                  <a:pt x="4985" y="20043"/>
                  <a:pt x="4985" y="20043"/>
                </a:cubicBezTo>
                <a:cubicBezTo>
                  <a:pt x="5112" y="20238"/>
                  <a:pt x="5112" y="20238"/>
                  <a:pt x="5112" y="20238"/>
                </a:cubicBezTo>
                <a:cubicBezTo>
                  <a:pt x="6902" y="17124"/>
                  <a:pt x="6902" y="17124"/>
                  <a:pt x="6902" y="17124"/>
                </a:cubicBezTo>
                <a:cubicBezTo>
                  <a:pt x="7285" y="16346"/>
                  <a:pt x="7924" y="16346"/>
                  <a:pt x="8308" y="16735"/>
                </a:cubicBezTo>
                <a:cubicBezTo>
                  <a:pt x="8819" y="17319"/>
                  <a:pt x="8819" y="18097"/>
                  <a:pt x="8436" y="18876"/>
                </a:cubicBezTo>
                <a:cubicBezTo>
                  <a:pt x="6774" y="21600"/>
                  <a:pt x="6774" y="21600"/>
                  <a:pt x="6774" y="21600"/>
                </a:cubicBezTo>
                <a:cubicBezTo>
                  <a:pt x="7157" y="21600"/>
                  <a:pt x="7157" y="21600"/>
                  <a:pt x="7157" y="21600"/>
                </a:cubicBezTo>
                <a:cubicBezTo>
                  <a:pt x="8436" y="19459"/>
                  <a:pt x="8436" y="19459"/>
                  <a:pt x="8436" y="19459"/>
                </a:cubicBezTo>
                <a:cubicBezTo>
                  <a:pt x="8819" y="18681"/>
                  <a:pt x="9458" y="18681"/>
                  <a:pt x="9841" y="19070"/>
                </a:cubicBezTo>
                <a:cubicBezTo>
                  <a:pt x="10225" y="19654"/>
                  <a:pt x="10225" y="20432"/>
                  <a:pt x="9841" y="21211"/>
                </a:cubicBezTo>
                <a:cubicBezTo>
                  <a:pt x="9586" y="21600"/>
                  <a:pt x="9586" y="21600"/>
                  <a:pt x="9586" y="21600"/>
                </a:cubicBezTo>
                <a:cubicBezTo>
                  <a:pt x="10097" y="21600"/>
                  <a:pt x="10097" y="21600"/>
                  <a:pt x="10097" y="21600"/>
                </a:cubicBezTo>
                <a:cubicBezTo>
                  <a:pt x="10353" y="21405"/>
                  <a:pt x="10736" y="21405"/>
                  <a:pt x="10992" y="21600"/>
                </a:cubicBezTo>
                <a:cubicBezTo>
                  <a:pt x="19811" y="21600"/>
                  <a:pt x="19811" y="21600"/>
                  <a:pt x="19811" y="21600"/>
                </a:cubicBezTo>
                <a:cubicBezTo>
                  <a:pt x="20833" y="21600"/>
                  <a:pt x="21600" y="20627"/>
                  <a:pt x="21600" y="19265"/>
                </a:cubicBezTo>
                <a:cubicBezTo>
                  <a:pt x="21600" y="2530"/>
                  <a:pt x="21600" y="2530"/>
                  <a:pt x="21600" y="2530"/>
                </a:cubicBezTo>
                <a:cubicBezTo>
                  <a:pt x="21600" y="1168"/>
                  <a:pt x="20833" y="0"/>
                  <a:pt x="19811" y="0"/>
                </a:cubicBezTo>
                <a:cubicBezTo>
                  <a:pt x="1662" y="0"/>
                  <a:pt x="1662" y="0"/>
                  <a:pt x="1662" y="0"/>
                </a:cubicBezTo>
                <a:cubicBezTo>
                  <a:pt x="767" y="0"/>
                  <a:pt x="0" y="1168"/>
                  <a:pt x="0" y="2530"/>
                </a:cubicBezTo>
                <a:cubicBezTo>
                  <a:pt x="0" y="20822"/>
                  <a:pt x="0" y="20822"/>
                  <a:pt x="0" y="20822"/>
                </a:cubicBezTo>
                <a:cubicBezTo>
                  <a:pt x="0" y="21211"/>
                  <a:pt x="128" y="21600"/>
                  <a:pt x="383" y="21600"/>
                </a:cubicBezTo>
                <a:cubicBezTo>
                  <a:pt x="383" y="21600"/>
                  <a:pt x="383" y="21600"/>
                  <a:pt x="383" y="21600"/>
                </a:cubicBezTo>
                <a:cubicBezTo>
                  <a:pt x="383" y="21600"/>
                  <a:pt x="383" y="21600"/>
                  <a:pt x="383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14" name="Freeform 220"/>
          <p:cNvSpPr/>
          <p:nvPr/>
        </p:nvSpPr>
        <p:spPr>
          <a:xfrm>
            <a:off x="4894276" y="3877799"/>
            <a:ext cx="355601" cy="13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0" y="0"/>
                </a:moveTo>
                <a:cubicBezTo>
                  <a:pt x="7654" y="0"/>
                  <a:pt x="7654" y="0"/>
                  <a:pt x="7654" y="0"/>
                </a:cubicBezTo>
                <a:cubicBezTo>
                  <a:pt x="7654" y="0"/>
                  <a:pt x="7654" y="0"/>
                  <a:pt x="7654" y="0"/>
                </a:cubicBezTo>
                <a:cubicBezTo>
                  <a:pt x="7824" y="919"/>
                  <a:pt x="7654" y="2298"/>
                  <a:pt x="7313" y="2757"/>
                </a:cubicBezTo>
                <a:cubicBezTo>
                  <a:pt x="7313" y="3217"/>
                  <a:pt x="7313" y="3217"/>
                  <a:pt x="7313" y="3217"/>
                </a:cubicBezTo>
                <a:cubicBezTo>
                  <a:pt x="7313" y="3677"/>
                  <a:pt x="7483" y="3677"/>
                  <a:pt x="7654" y="3677"/>
                </a:cubicBezTo>
                <a:cubicBezTo>
                  <a:pt x="20239" y="3677"/>
                  <a:pt x="20239" y="3677"/>
                  <a:pt x="20239" y="3677"/>
                </a:cubicBezTo>
                <a:cubicBezTo>
                  <a:pt x="20239" y="17923"/>
                  <a:pt x="20239" y="17923"/>
                  <a:pt x="20239" y="17923"/>
                </a:cubicBezTo>
                <a:cubicBezTo>
                  <a:pt x="1701" y="17923"/>
                  <a:pt x="1701" y="17923"/>
                  <a:pt x="1701" y="17923"/>
                </a:cubicBezTo>
                <a:cubicBezTo>
                  <a:pt x="1191" y="18843"/>
                  <a:pt x="680" y="19762"/>
                  <a:pt x="0" y="20221"/>
                </a:cubicBezTo>
                <a:cubicBezTo>
                  <a:pt x="0" y="21140"/>
                  <a:pt x="340" y="21600"/>
                  <a:pt x="680" y="21600"/>
                </a:cubicBezTo>
                <a:cubicBezTo>
                  <a:pt x="20920" y="21600"/>
                  <a:pt x="20920" y="21600"/>
                  <a:pt x="20920" y="21600"/>
                </a:cubicBezTo>
                <a:cubicBezTo>
                  <a:pt x="21260" y="21600"/>
                  <a:pt x="21600" y="20681"/>
                  <a:pt x="21600" y="19762"/>
                </a:cubicBezTo>
                <a:cubicBezTo>
                  <a:pt x="21600" y="1838"/>
                  <a:pt x="21600" y="1838"/>
                  <a:pt x="21600" y="1838"/>
                </a:cubicBezTo>
                <a:cubicBezTo>
                  <a:pt x="21600" y="919"/>
                  <a:pt x="21260" y="0"/>
                  <a:pt x="2092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15" name="Freeform 221"/>
          <p:cNvSpPr/>
          <p:nvPr/>
        </p:nvSpPr>
        <p:spPr>
          <a:xfrm>
            <a:off x="4774136" y="3696824"/>
            <a:ext cx="242328" cy="30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2" h="21600" extrusionOk="0">
                <a:moveTo>
                  <a:pt x="20925" y="12259"/>
                </a:moveTo>
                <a:cubicBezTo>
                  <a:pt x="20680" y="12065"/>
                  <a:pt x="20189" y="12065"/>
                  <a:pt x="19943" y="12065"/>
                </a:cubicBezTo>
                <a:cubicBezTo>
                  <a:pt x="19698" y="12065"/>
                  <a:pt x="19207" y="12065"/>
                  <a:pt x="18961" y="12454"/>
                </a:cubicBezTo>
                <a:cubicBezTo>
                  <a:pt x="15771" y="15373"/>
                  <a:pt x="15771" y="15373"/>
                  <a:pt x="15771" y="15373"/>
                </a:cubicBezTo>
                <a:cubicBezTo>
                  <a:pt x="14543" y="14595"/>
                  <a:pt x="14543" y="14595"/>
                  <a:pt x="14543" y="14595"/>
                </a:cubicBezTo>
                <a:cubicBezTo>
                  <a:pt x="18471" y="10897"/>
                  <a:pt x="18471" y="10897"/>
                  <a:pt x="18471" y="10897"/>
                </a:cubicBezTo>
                <a:cubicBezTo>
                  <a:pt x="18716" y="10703"/>
                  <a:pt x="18961" y="10314"/>
                  <a:pt x="18716" y="10119"/>
                </a:cubicBezTo>
                <a:cubicBezTo>
                  <a:pt x="18716" y="9924"/>
                  <a:pt x="18716" y="9535"/>
                  <a:pt x="18471" y="9535"/>
                </a:cubicBezTo>
                <a:cubicBezTo>
                  <a:pt x="18225" y="9341"/>
                  <a:pt x="17734" y="9341"/>
                  <a:pt x="17489" y="9341"/>
                </a:cubicBezTo>
                <a:cubicBezTo>
                  <a:pt x="17243" y="9341"/>
                  <a:pt x="16752" y="9535"/>
                  <a:pt x="16507" y="9730"/>
                </a:cubicBezTo>
                <a:cubicBezTo>
                  <a:pt x="12825" y="13038"/>
                  <a:pt x="12825" y="13038"/>
                  <a:pt x="12825" y="13038"/>
                </a:cubicBezTo>
                <a:cubicBezTo>
                  <a:pt x="11598" y="12259"/>
                  <a:pt x="11598" y="12259"/>
                  <a:pt x="11598" y="12259"/>
                </a:cubicBezTo>
                <a:cubicBezTo>
                  <a:pt x="15525" y="8562"/>
                  <a:pt x="15525" y="8562"/>
                  <a:pt x="15525" y="8562"/>
                </a:cubicBezTo>
                <a:cubicBezTo>
                  <a:pt x="15771" y="8368"/>
                  <a:pt x="16016" y="7978"/>
                  <a:pt x="16016" y="7784"/>
                </a:cubicBezTo>
                <a:cubicBezTo>
                  <a:pt x="16016" y="7589"/>
                  <a:pt x="15771" y="7200"/>
                  <a:pt x="15525" y="7200"/>
                </a:cubicBezTo>
                <a:cubicBezTo>
                  <a:pt x="15280" y="7005"/>
                  <a:pt x="15034" y="7005"/>
                  <a:pt x="14789" y="7005"/>
                </a:cubicBezTo>
                <a:cubicBezTo>
                  <a:pt x="14298" y="7005"/>
                  <a:pt x="13807" y="7200"/>
                  <a:pt x="13561" y="7395"/>
                </a:cubicBezTo>
                <a:cubicBezTo>
                  <a:pt x="9634" y="10897"/>
                  <a:pt x="9634" y="10897"/>
                  <a:pt x="9634" y="10897"/>
                </a:cubicBezTo>
                <a:cubicBezTo>
                  <a:pt x="8652" y="10119"/>
                  <a:pt x="8652" y="10119"/>
                  <a:pt x="8652" y="10119"/>
                </a:cubicBezTo>
                <a:cubicBezTo>
                  <a:pt x="17734" y="1751"/>
                  <a:pt x="17734" y="1751"/>
                  <a:pt x="17734" y="1751"/>
                </a:cubicBezTo>
                <a:cubicBezTo>
                  <a:pt x="17980" y="1362"/>
                  <a:pt x="18225" y="1168"/>
                  <a:pt x="18225" y="778"/>
                </a:cubicBezTo>
                <a:cubicBezTo>
                  <a:pt x="17980" y="584"/>
                  <a:pt x="17980" y="389"/>
                  <a:pt x="17734" y="195"/>
                </a:cubicBezTo>
                <a:cubicBezTo>
                  <a:pt x="17489" y="0"/>
                  <a:pt x="17243" y="0"/>
                  <a:pt x="16998" y="0"/>
                </a:cubicBezTo>
                <a:cubicBezTo>
                  <a:pt x="16507" y="0"/>
                  <a:pt x="16016" y="195"/>
                  <a:pt x="15771" y="389"/>
                </a:cubicBezTo>
                <a:cubicBezTo>
                  <a:pt x="6689" y="8757"/>
                  <a:pt x="6689" y="8757"/>
                  <a:pt x="6689" y="8757"/>
                </a:cubicBezTo>
                <a:cubicBezTo>
                  <a:pt x="5707" y="8173"/>
                  <a:pt x="5707" y="8173"/>
                  <a:pt x="5707" y="8173"/>
                </a:cubicBezTo>
                <a:cubicBezTo>
                  <a:pt x="7671" y="4086"/>
                  <a:pt x="7671" y="4086"/>
                  <a:pt x="7671" y="4086"/>
                </a:cubicBezTo>
                <a:cubicBezTo>
                  <a:pt x="7916" y="3892"/>
                  <a:pt x="7916" y="3503"/>
                  <a:pt x="7671" y="3308"/>
                </a:cubicBezTo>
                <a:cubicBezTo>
                  <a:pt x="7671" y="3114"/>
                  <a:pt x="7425" y="2919"/>
                  <a:pt x="6934" y="2724"/>
                </a:cubicBezTo>
                <a:cubicBezTo>
                  <a:pt x="6198" y="2530"/>
                  <a:pt x="5461" y="2919"/>
                  <a:pt x="5216" y="3503"/>
                </a:cubicBezTo>
                <a:cubicBezTo>
                  <a:pt x="307" y="13232"/>
                  <a:pt x="307" y="13232"/>
                  <a:pt x="307" y="13232"/>
                </a:cubicBezTo>
                <a:cubicBezTo>
                  <a:pt x="307" y="13232"/>
                  <a:pt x="307" y="13427"/>
                  <a:pt x="307" y="13622"/>
                </a:cubicBezTo>
                <a:cubicBezTo>
                  <a:pt x="307" y="13622"/>
                  <a:pt x="307" y="13622"/>
                  <a:pt x="307" y="13622"/>
                </a:cubicBezTo>
                <a:cubicBezTo>
                  <a:pt x="307" y="13816"/>
                  <a:pt x="307" y="13816"/>
                  <a:pt x="307" y="13816"/>
                </a:cubicBezTo>
                <a:cubicBezTo>
                  <a:pt x="-184" y="15568"/>
                  <a:pt x="61" y="16735"/>
                  <a:pt x="61" y="17124"/>
                </a:cubicBezTo>
                <a:cubicBezTo>
                  <a:pt x="61" y="17319"/>
                  <a:pt x="61" y="17319"/>
                  <a:pt x="61" y="17319"/>
                </a:cubicBezTo>
                <a:cubicBezTo>
                  <a:pt x="7180" y="21600"/>
                  <a:pt x="7180" y="21600"/>
                  <a:pt x="7180" y="21600"/>
                </a:cubicBezTo>
                <a:cubicBezTo>
                  <a:pt x="7425" y="21600"/>
                  <a:pt x="7425" y="21600"/>
                  <a:pt x="7425" y="21600"/>
                </a:cubicBezTo>
                <a:cubicBezTo>
                  <a:pt x="12580" y="20822"/>
                  <a:pt x="16016" y="18097"/>
                  <a:pt x="16261" y="17903"/>
                </a:cubicBezTo>
                <a:cubicBezTo>
                  <a:pt x="20925" y="13622"/>
                  <a:pt x="20925" y="13622"/>
                  <a:pt x="20925" y="13622"/>
                </a:cubicBezTo>
                <a:cubicBezTo>
                  <a:pt x="21171" y="13427"/>
                  <a:pt x="21416" y="13038"/>
                  <a:pt x="21171" y="12843"/>
                </a:cubicBezTo>
                <a:cubicBezTo>
                  <a:pt x="21171" y="12454"/>
                  <a:pt x="21171" y="12259"/>
                  <a:pt x="20925" y="122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519" name="그룹"/>
          <p:cNvGrpSpPr/>
          <p:nvPr/>
        </p:nvGrpSpPr>
        <p:grpSpPr>
          <a:xfrm>
            <a:off x="2539117" y="5982582"/>
            <a:ext cx="404593" cy="477707"/>
            <a:chOff x="0" y="0"/>
            <a:chExt cx="404591" cy="477705"/>
          </a:xfrm>
        </p:grpSpPr>
        <p:sp>
          <p:nvSpPr>
            <p:cNvPr id="516" name="Freeform 133"/>
            <p:cNvSpPr/>
            <p:nvPr/>
          </p:nvSpPr>
          <p:spPr>
            <a:xfrm>
              <a:off x="0" y="0"/>
              <a:ext cx="404592" cy="141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0106" extrusionOk="0">
                  <a:moveTo>
                    <a:pt x="18976" y="6766"/>
                  </a:moveTo>
                  <a:cubicBezTo>
                    <a:pt x="20566" y="9108"/>
                    <a:pt x="21127" y="14573"/>
                    <a:pt x="20379" y="18737"/>
                  </a:cubicBezTo>
                  <a:cubicBezTo>
                    <a:pt x="19911" y="21600"/>
                    <a:pt x="17574" y="19518"/>
                    <a:pt x="16078" y="16655"/>
                  </a:cubicBezTo>
                  <a:cubicBezTo>
                    <a:pt x="15049" y="14834"/>
                    <a:pt x="14301" y="12492"/>
                    <a:pt x="14675" y="10670"/>
                  </a:cubicBezTo>
                  <a:cubicBezTo>
                    <a:pt x="14862" y="9369"/>
                    <a:pt x="15236" y="8328"/>
                    <a:pt x="15610" y="7547"/>
                  </a:cubicBezTo>
                  <a:cubicBezTo>
                    <a:pt x="14395" y="4684"/>
                    <a:pt x="12431" y="2602"/>
                    <a:pt x="10280" y="2602"/>
                  </a:cubicBezTo>
                  <a:cubicBezTo>
                    <a:pt x="8130" y="2602"/>
                    <a:pt x="6259" y="4424"/>
                    <a:pt x="4950" y="7547"/>
                  </a:cubicBezTo>
                  <a:cubicBezTo>
                    <a:pt x="5418" y="8328"/>
                    <a:pt x="5792" y="9369"/>
                    <a:pt x="6072" y="10670"/>
                  </a:cubicBezTo>
                  <a:cubicBezTo>
                    <a:pt x="6353" y="12492"/>
                    <a:pt x="5698" y="14834"/>
                    <a:pt x="4763" y="16655"/>
                  </a:cubicBezTo>
                  <a:cubicBezTo>
                    <a:pt x="3174" y="19518"/>
                    <a:pt x="836" y="21600"/>
                    <a:pt x="369" y="18737"/>
                  </a:cubicBezTo>
                  <a:cubicBezTo>
                    <a:pt x="-473" y="14573"/>
                    <a:pt x="182" y="9108"/>
                    <a:pt x="1771" y="6766"/>
                  </a:cubicBezTo>
                  <a:cubicBezTo>
                    <a:pt x="2426" y="5986"/>
                    <a:pt x="3080" y="5725"/>
                    <a:pt x="3735" y="5986"/>
                  </a:cubicBezTo>
                  <a:cubicBezTo>
                    <a:pt x="5231" y="2342"/>
                    <a:pt x="7569" y="0"/>
                    <a:pt x="10280" y="0"/>
                  </a:cubicBezTo>
                  <a:cubicBezTo>
                    <a:pt x="12898" y="0"/>
                    <a:pt x="15330" y="2342"/>
                    <a:pt x="16826" y="6246"/>
                  </a:cubicBezTo>
                  <a:cubicBezTo>
                    <a:pt x="17480" y="5725"/>
                    <a:pt x="18228" y="5986"/>
                    <a:pt x="18976" y="67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17" name="Freeform 134"/>
            <p:cNvSpPr/>
            <p:nvPr/>
          </p:nvSpPr>
          <p:spPr>
            <a:xfrm>
              <a:off x="9310" y="93531"/>
              <a:ext cx="385722" cy="38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84" y="1646"/>
                  </a:moveTo>
                  <a:cubicBezTo>
                    <a:pt x="19655" y="3600"/>
                    <a:pt x="21600" y="6994"/>
                    <a:pt x="21600" y="10800"/>
                  </a:cubicBezTo>
                  <a:cubicBezTo>
                    <a:pt x="21600" y="16766"/>
                    <a:pt x="16789" y="21600"/>
                    <a:pt x="10851" y="21600"/>
                  </a:cubicBezTo>
                  <a:cubicBezTo>
                    <a:pt x="4914" y="21600"/>
                    <a:pt x="0" y="16766"/>
                    <a:pt x="0" y="10800"/>
                  </a:cubicBezTo>
                  <a:cubicBezTo>
                    <a:pt x="0" y="6891"/>
                    <a:pt x="2150" y="3394"/>
                    <a:pt x="5221" y="1543"/>
                  </a:cubicBezTo>
                  <a:cubicBezTo>
                    <a:pt x="6859" y="514"/>
                    <a:pt x="8804" y="0"/>
                    <a:pt x="10851" y="0"/>
                  </a:cubicBezTo>
                  <a:cubicBezTo>
                    <a:pt x="13001" y="0"/>
                    <a:pt x="14946" y="617"/>
                    <a:pt x="16584" y="1646"/>
                  </a:cubicBezTo>
                  <a:close/>
                  <a:moveTo>
                    <a:pt x="19655" y="10800"/>
                  </a:moveTo>
                  <a:cubicBezTo>
                    <a:pt x="19655" y="5863"/>
                    <a:pt x="15765" y="1851"/>
                    <a:pt x="10851" y="1851"/>
                  </a:cubicBezTo>
                  <a:cubicBezTo>
                    <a:pt x="5937" y="1851"/>
                    <a:pt x="1945" y="5863"/>
                    <a:pt x="1945" y="10800"/>
                  </a:cubicBezTo>
                  <a:cubicBezTo>
                    <a:pt x="1945" y="15737"/>
                    <a:pt x="5937" y="19646"/>
                    <a:pt x="10851" y="19646"/>
                  </a:cubicBezTo>
                  <a:cubicBezTo>
                    <a:pt x="15765" y="19646"/>
                    <a:pt x="19655" y="15737"/>
                    <a:pt x="19655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18" name="Freeform 135"/>
            <p:cNvSpPr/>
            <p:nvPr/>
          </p:nvSpPr>
          <p:spPr>
            <a:xfrm>
              <a:off x="100323" y="192473"/>
              <a:ext cx="116922" cy="1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27" extrusionOk="0">
                  <a:moveTo>
                    <a:pt x="17699" y="17446"/>
                  </a:moveTo>
                  <a:cubicBezTo>
                    <a:pt x="18696" y="17446"/>
                    <a:pt x="19360" y="16615"/>
                    <a:pt x="19360" y="15785"/>
                  </a:cubicBezTo>
                  <a:cubicBezTo>
                    <a:pt x="19360" y="14954"/>
                    <a:pt x="18696" y="14123"/>
                    <a:pt x="17699" y="14123"/>
                  </a:cubicBezTo>
                  <a:cubicBezTo>
                    <a:pt x="16702" y="14123"/>
                    <a:pt x="15705" y="14954"/>
                    <a:pt x="15705" y="15785"/>
                  </a:cubicBezTo>
                  <a:cubicBezTo>
                    <a:pt x="15705" y="16615"/>
                    <a:pt x="16702" y="17446"/>
                    <a:pt x="17699" y="17446"/>
                  </a:cubicBezTo>
                  <a:close/>
                  <a:moveTo>
                    <a:pt x="21354" y="15508"/>
                  </a:moveTo>
                  <a:cubicBezTo>
                    <a:pt x="21354" y="17169"/>
                    <a:pt x="19692" y="18554"/>
                    <a:pt x="17699" y="18554"/>
                  </a:cubicBezTo>
                  <a:cubicBezTo>
                    <a:pt x="16702" y="18554"/>
                    <a:pt x="15705" y="18277"/>
                    <a:pt x="15040" y="17446"/>
                  </a:cubicBezTo>
                  <a:cubicBezTo>
                    <a:pt x="2745" y="21323"/>
                    <a:pt x="2745" y="21323"/>
                    <a:pt x="2745" y="21323"/>
                  </a:cubicBezTo>
                  <a:cubicBezTo>
                    <a:pt x="1748" y="21600"/>
                    <a:pt x="419" y="21323"/>
                    <a:pt x="86" y="20492"/>
                  </a:cubicBezTo>
                  <a:cubicBezTo>
                    <a:pt x="-246" y="19662"/>
                    <a:pt x="419" y="18554"/>
                    <a:pt x="1416" y="18277"/>
                  </a:cubicBezTo>
                  <a:cubicBezTo>
                    <a:pt x="14043" y="14123"/>
                    <a:pt x="14043" y="14123"/>
                    <a:pt x="14043" y="14123"/>
                  </a:cubicBezTo>
                  <a:cubicBezTo>
                    <a:pt x="14376" y="13569"/>
                    <a:pt x="15040" y="13015"/>
                    <a:pt x="15705" y="12738"/>
                  </a:cubicBezTo>
                  <a:cubicBezTo>
                    <a:pt x="15705" y="1662"/>
                    <a:pt x="15705" y="1662"/>
                    <a:pt x="15705" y="1662"/>
                  </a:cubicBezTo>
                  <a:cubicBezTo>
                    <a:pt x="15705" y="831"/>
                    <a:pt x="16702" y="0"/>
                    <a:pt x="17699" y="0"/>
                  </a:cubicBezTo>
                  <a:cubicBezTo>
                    <a:pt x="18696" y="0"/>
                    <a:pt x="19692" y="831"/>
                    <a:pt x="19692" y="1662"/>
                  </a:cubicBezTo>
                  <a:cubicBezTo>
                    <a:pt x="19692" y="12738"/>
                    <a:pt x="19692" y="12738"/>
                    <a:pt x="19692" y="12738"/>
                  </a:cubicBezTo>
                  <a:cubicBezTo>
                    <a:pt x="20689" y="13292"/>
                    <a:pt x="21354" y="14400"/>
                    <a:pt x="21354" y="155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8C1328-D074-430C-68F9-B1C4925BAB32}"/>
              </a:ext>
            </a:extLst>
          </p:cNvPr>
          <p:cNvSpPr txBox="1"/>
          <p:nvPr/>
        </p:nvSpPr>
        <p:spPr>
          <a:xfrm>
            <a:off x="2113489" y="724797"/>
            <a:ext cx="1538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pygame</a:t>
            </a:r>
            <a:endParaRPr lang="ko-KR" altLang="en-US" sz="2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B27C7-48E2-5137-5EF7-4A90C05F2304}"/>
              </a:ext>
            </a:extLst>
          </p:cNvPr>
          <p:cNvSpPr txBox="1"/>
          <p:nvPr/>
        </p:nvSpPr>
        <p:spPr>
          <a:xfrm>
            <a:off x="3632507" y="8099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python</a:t>
            </a:r>
            <a:r>
              <a:rPr lang="ko-KR" altLang="en-US" sz="18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으로 작성 가능한 게임 등의 멀티미디어 표현을 위한 모듈</a:t>
            </a:r>
            <a:endParaRPr lang="ko-KR" altLang="en-US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5DEFE-F8C2-1E57-4ABD-DCC7CA3512CA}"/>
              </a:ext>
            </a:extLst>
          </p:cNvPr>
          <p:cNvSpPr txBox="1"/>
          <p:nvPr/>
        </p:nvSpPr>
        <p:spPr>
          <a:xfrm>
            <a:off x="4966416" y="2061502"/>
            <a:ext cx="1678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random</a:t>
            </a:r>
            <a:endParaRPr lang="ko-KR" altLang="en-US" sz="2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218F1-8557-1BCE-EBC7-6C2C15DFF87A}"/>
              </a:ext>
            </a:extLst>
          </p:cNvPr>
          <p:cNvSpPr txBox="1"/>
          <p:nvPr/>
        </p:nvSpPr>
        <p:spPr>
          <a:xfrm>
            <a:off x="5556464" y="3472284"/>
            <a:ext cx="76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os</a:t>
            </a:r>
            <a:endParaRPr lang="ko-KR" altLang="en-US" sz="2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32BDF-F16B-7D17-96A2-DDDEAFC43256}"/>
              </a:ext>
            </a:extLst>
          </p:cNvPr>
          <p:cNvSpPr txBox="1"/>
          <p:nvPr/>
        </p:nvSpPr>
        <p:spPr>
          <a:xfrm>
            <a:off x="5151989" y="5318649"/>
            <a:ext cx="76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sys</a:t>
            </a:r>
            <a:endParaRPr lang="ko-KR" altLang="en-US" sz="2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BCC11-1460-269A-A07C-792FD22C38E2}"/>
              </a:ext>
            </a:extLst>
          </p:cNvPr>
          <p:cNvSpPr txBox="1"/>
          <p:nvPr/>
        </p:nvSpPr>
        <p:spPr>
          <a:xfrm>
            <a:off x="3355379" y="6202677"/>
            <a:ext cx="1042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time</a:t>
            </a:r>
            <a:endParaRPr lang="ko-KR" altLang="en-US" sz="2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TextBox 3083">
            <a:extLst>
              <a:ext uri="{FF2B5EF4-FFF2-40B4-BE49-F238E27FC236}">
                <a16:creationId xmlns:a16="http://schemas.microsoft.com/office/drawing/2014/main" id="{63642AB4-97F9-5FA7-0DE1-7B3E76BFF4E0}"/>
              </a:ext>
            </a:extLst>
          </p:cNvPr>
          <p:cNvSpPr txBox="1"/>
          <p:nvPr/>
        </p:nvSpPr>
        <p:spPr>
          <a:xfrm>
            <a:off x="4315837" y="6268116"/>
            <a:ext cx="30704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Pretendard ExtraLight"/>
                <a:ea typeface="Pretendard ExtraLight"/>
                <a:cs typeface="Pretendard ExtraLight"/>
                <a:sym typeface="Pretendard ExtraLight"/>
              </a:defRPr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시간</a:t>
            </a:r>
            <a:r>
              <a:rPr 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표현 및 계산을 다루는 모듈</a:t>
            </a:r>
            <a:endParaRPr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14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5088B57-594B-CEAD-4A4C-E59929B3F691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0CE8A96-BDF2-D9C9-B044-65DBBA57C9FB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073AC20-BE1C-A7EA-D315-D27DD817F7D7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B93FDEC-4BD7-7267-6149-6619EC860205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985999-AFE6-72EC-3614-ECE6DB500C6C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98220D-1A5F-F64A-C0D1-3781DEEFD61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0AF96B-F5F7-D9F4-ABA7-4FE078414193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76D215-B92D-9F8D-2B97-EAD70394D28D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플로우 차트</a:t>
                </a: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358C87B0-4600-2264-4AFB-A0F15AE70C73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FE122-A8D3-F4FA-E8BC-2347C47523B4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919257-FE8D-6059-D6F9-02E358A3B4CE}"/>
              </a:ext>
            </a:extLst>
          </p:cNvPr>
          <p:cNvSpPr/>
          <p:nvPr/>
        </p:nvSpPr>
        <p:spPr>
          <a:xfrm>
            <a:off x="1134624" y="2065476"/>
            <a:ext cx="1746066" cy="642124"/>
          </a:xfrm>
          <a:prstGeom prst="roundRect">
            <a:avLst>
              <a:gd name="adj" fmla="val 50000"/>
            </a:avLst>
          </a:prstGeom>
          <a:solidFill>
            <a:srgbClr val="C2A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</a:t>
            </a:r>
            <a:r>
              <a:rPr lang="en-US" altLang="ko-KR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시작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36B6023-47C4-0D77-BF06-490C1671CD46}"/>
              </a:ext>
            </a:extLst>
          </p:cNvPr>
          <p:cNvSpPr/>
          <p:nvPr/>
        </p:nvSpPr>
        <p:spPr>
          <a:xfrm>
            <a:off x="3811516" y="2065476"/>
            <a:ext cx="1746066" cy="642124"/>
          </a:xfrm>
          <a:prstGeom prst="diamond">
            <a:avLst/>
          </a:prstGeom>
          <a:solidFill>
            <a:srgbClr val="FB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A041A-15A2-D6AF-CB00-A2D605CAD038}"/>
              </a:ext>
            </a:extLst>
          </p:cNvPr>
          <p:cNvSpPr txBox="1"/>
          <p:nvPr/>
        </p:nvSpPr>
        <p:spPr>
          <a:xfrm>
            <a:off x="4119739" y="2141963"/>
            <a:ext cx="115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남은 체력</a:t>
            </a:r>
            <a:endParaRPr lang="en-US" altLang="ko-KR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충분한가</a:t>
            </a:r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ko-KR" altLang="en-US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309A80-E09A-A21A-A885-576ED72CAEED}"/>
              </a:ext>
            </a:extLst>
          </p:cNvPr>
          <p:cNvSpPr/>
          <p:nvPr/>
        </p:nvSpPr>
        <p:spPr>
          <a:xfrm>
            <a:off x="6439708" y="2065476"/>
            <a:ext cx="1746066" cy="642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유저 이동</a:t>
            </a:r>
            <a:endParaRPr lang="en-US" altLang="ko-KR" sz="160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</a:t>
            </a:r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하</a:t>
            </a:r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좌</a:t>
            </a:r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우</a:t>
            </a:r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4E25CBF-D99B-4D3C-AFA1-52BB594096CD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5557582" y="2386538"/>
            <a:ext cx="882126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2B8771-C24C-48AC-8596-4A365E2BE044}"/>
              </a:ext>
            </a:extLst>
          </p:cNvPr>
          <p:cNvSpPr txBox="1"/>
          <p:nvPr/>
        </p:nvSpPr>
        <p:spPr>
          <a:xfrm>
            <a:off x="5615376" y="2017205"/>
            <a:ext cx="8152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Yes</a:t>
            </a:r>
            <a:endParaRPr lang="ko-KR" altLang="en-US" b="1">
              <a:solidFill>
                <a:srgbClr val="0070C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E18C0A5-6E2B-9FFC-D8DA-5DDDE385EDD7}"/>
              </a:ext>
            </a:extLst>
          </p:cNvPr>
          <p:cNvSpPr/>
          <p:nvPr/>
        </p:nvSpPr>
        <p:spPr>
          <a:xfrm>
            <a:off x="9136716" y="2065476"/>
            <a:ext cx="1746066" cy="642124"/>
          </a:xfrm>
          <a:prstGeom prst="diamond">
            <a:avLst/>
          </a:prstGeom>
          <a:solidFill>
            <a:srgbClr val="FB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5CD575-9B43-2EAB-0FD0-6FD2232AE7BD}"/>
              </a:ext>
            </a:extLst>
          </p:cNvPr>
          <p:cNvSpPr txBox="1"/>
          <p:nvPr/>
        </p:nvSpPr>
        <p:spPr>
          <a:xfrm>
            <a:off x="9498109" y="2141963"/>
            <a:ext cx="10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방해물에</a:t>
            </a:r>
            <a:endParaRPr lang="en-US" altLang="ko-KR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닿았는가</a:t>
            </a:r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ko-KR" altLang="en-US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D8E13FC-BB84-B64B-CE51-017ADCAD36D9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8185774" y="2386538"/>
            <a:ext cx="950942" cy="0"/>
          </a:xfrm>
          <a:prstGeom prst="straightConnector1">
            <a:avLst/>
          </a:prstGeom>
          <a:ln w="57150">
            <a:solidFill>
              <a:srgbClr val="5A5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9B35BB-A656-20DB-7A10-B4A74FAF79EE}"/>
              </a:ext>
            </a:extLst>
          </p:cNvPr>
          <p:cNvSpPr/>
          <p:nvPr/>
        </p:nvSpPr>
        <p:spPr>
          <a:xfrm>
            <a:off x="9134991" y="3737054"/>
            <a:ext cx="1746066" cy="642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체력 차감</a:t>
            </a:r>
            <a:endParaRPr lang="en-US" altLang="ko-KR" sz="160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- 10HP</a:t>
            </a:r>
            <a:endParaRPr lang="ko-KR" altLang="en-US" sz="160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9C19D46-2851-255A-CB26-8837FC3A2D62}"/>
              </a:ext>
            </a:extLst>
          </p:cNvPr>
          <p:cNvSpPr/>
          <p:nvPr/>
        </p:nvSpPr>
        <p:spPr>
          <a:xfrm>
            <a:off x="1134624" y="3731076"/>
            <a:ext cx="1746066" cy="642124"/>
          </a:xfrm>
          <a:prstGeom prst="roundRect">
            <a:avLst>
              <a:gd name="adj" fmla="val 50000"/>
            </a:avLst>
          </a:prstGeom>
          <a:solidFill>
            <a:srgbClr val="C2A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8.</a:t>
            </a:r>
            <a:r>
              <a:rPr lang="ko-KR" altLang="en-US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</a:t>
            </a:r>
            <a:r>
              <a:rPr lang="en-US" altLang="ko-KR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종료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3316F58-881E-BDC5-BC4C-AAFEC7EBA886}"/>
              </a:ext>
            </a:extLst>
          </p:cNvPr>
          <p:cNvCxnSpPr>
            <a:stCxn id="13" idx="2"/>
            <a:endCxn id="52" idx="0"/>
          </p:cNvCxnSpPr>
          <p:nvPr/>
        </p:nvCxnSpPr>
        <p:spPr>
          <a:xfrm>
            <a:off x="2007657" y="2707600"/>
            <a:ext cx="0" cy="10234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10C5286-8121-64C8-422A-4A1B47292395}"/>
              </a:ext>
            </a:extLst>
          </p:cNvPr>
          <p:cNvSpPr txBox="1"/>
          <p:nvPr/>
        </p:nvSpPr>
        <p:spPr>
          <a:xfrm>
            <a:off x="1403814" y="2970915"/>
            <a:ext cx="59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No</a:t>
            </a:r>
            <a:endParaRPr lang="ko-KR" altLang="en-US" b="1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12CBA59-52E7-269E-748A-EC1BA06F2893}"/>
              </a:ext>
            </a:extLst>
          </p:cNvPr>
          <p:cNvCxnSpPr>
            <a:cxnSpLocks/>
            <a:stCxn id="15" idx="0"/>
            <a:endCxn id="52" idx="1"/>
          </p:cNvCxnSpPr>
          <p:nvPr/>
        </p:nvCxnSpPr>
        <p:spPr>
          <a:xfrm rot="16200000" flipH="1" flipV="1">
            <a:off x="1916256" y="1283844"/>
            <a:ext cx="1986662" cy="3549925"/>
          </a:xfrm>
          <a:prstGeom prst="bentConnector4">
            <a:avLst>
              <a:gd name="adj1" fmla="val -11507"/>
              <a:gd name="adj2" fmla="val 11180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BA17081-7B0C-123D-B66C-E23CB3267CFB}"/>
              </a:ext>
            </a:extLst>
          </p:cNvPr>
          <p:cNvSpPr txBox="1"/>
          <p:nvPr/>
        </p:nvSpPr>
        <p:spPr>
          <a:xfrm>
            <a:off x="3375990" y="1451570"/>
            <a:ext cx="59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No</a:t>
            </a:r>
            <a:endParaRPr lang="ko-KR" altLang="en-US" b="1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6DAA8F-5069-90CD-E7FB-B4AC90CC626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880690" y="2386538"/>
            <a:ext cx="930826" cy="0"/>
          </a:xfrm>
          <a:prstGeom prst="straightConnector1">
            <a:avLst/>
          </a:prstGeom>
          <a:ln w="57150">
            <a:solidFill>
              <a:srgbClr val="5A5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0D6D24A-EE1F-A38B-0A88-AEDEC39A361E}"/>
              </a:ext>
            </a:extLst>
          </p:cNvPr>
          <p:cNvCxnSpPr>
            <a:stCxn id="32" idx="2"/>
            <a:endCxn id="41" idx="0"/>
          </p:cNvCxnSpPr>
          <p:nvPr/>
        </p:nvCxnSpPr>
        <p:spPr>
          <a:xfrm flipH="1">
            <a:off x="10008024" y="2707600"/>
            <a:ext cx="1725" cy="102945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B3C5719-BB7F-B0FE-BB49-8CAB5B36AC64}"/>
              </a:ext>
            </a:extLst>
          </p:cNvPr>
          <p:cNvSpPr txBox="1"/>
          <p:nvPr/>
        </p:nvSpPr>
        <p:spPr>
          <a:xfrm>
            <a:off x="10010169" y="2993983"/>
            <a:ext cx="7745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Yes</a:t>
            </a:r>
            <a:endParaRPr lang="ko-KR" altLang="en-US" b="1">
              <a:solidFill>
                <a:srgbClr val="0070C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2" name="다이아몬드 81">
            <a:extLst>
              <a:ext uri="{FF2B5EF4-FFF2-40B4-BE49-F238E27FC236}">
                <a16:creationId xmlns:a16="http://schemas.microsoft.com/office/drawing/2014/main" id="{8A842B42-E4E3-1CA8-CA92-2D21A1D350FC}"/>
              </a:ext>
            </a:extLst>
          </p:cNvPr>
          <p:cNvSpPr/>
          <p:nvPr/>
        </p:nvSpPr>
        <p:spPr>
          <a:xfrm>
            <a:off x="6439708" y="3731076"/>
            <a:ext cx="1746066" cy="642124"/>
          </a:xfrm>
          <a:prstGeom prst="diamond">
            <a:avLst/>
          </a:prstGeom>
          <a:solidFill>
            <a:srgbClr val="FB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B9C4D3-E3AE-D613-5F35-EBE338A55328}"/>
              </a:ext>
            </a:extLst>
          </p:cNvPr>
          <p:cNvSpPr txBox="1"/>
          <p:nvPr/>
        </p:nvSpPr>
        <p:spPr>
          <a:xfrm>
            <a:off x="6858008" y="379052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코인에</a:t>
            </a:r>
            <a:endParaRPr lang="en-US" altLang="ko-KR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닿았는가</a:t>
            </a:r>
            <a:r>
              <a:rPr lang="en-US" altLang="ko-KR" sz="1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ko-KR" altLang="en-US" sz="14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5983AE3-8E0E-DAA9-09C3-B285B5C18A5F}"/>
              </a:ext>
            </a:extLst>
          </p:cNvPr>
          <p:cNvCxnSpPr>
            <a:cxnSpLocks/>
            <a:stCxn id="32" idx="3"/>
            <a:endCxn id="82" idx="2"/>
          </p:cNvCxnSpPr>
          <p:nvPr/>
        </p:nvCxnSpPr>
        <p:spPr>
          <a:xfrm flipH="1">
            <a:off x="7312741" y="2386538"/>
            <a:ext cx="3570041" cy="1986662"/>
          </a:xfrm>
          <a:prstGeom prst="bentConnector4">
            <a:avLst>
              <a:gd name="adj1" fmla="val -6403"/>
              <a:gd name="adj2" fmla="val 11981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48715B2-C066-0E36-FD1B-CF781804E53F}"/>
              </a:ext>
            </a:extLst>
          </p:cNvPr>
          <p:cNvSpPr txBox="1"/>
          <p:nvPr/>
        </p:nvSpPr>
        <p:spPr>
          <a:xfrm>
            <a:off x="11140984" y="3245165"/>
            <a:ext cx="59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No</a:t>
            </a:r>
            <a:endParaRPr lang="ko-KR" altLang="en-US" b="1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7BD0E60-5873-B92B-6574-767838EFEAD8}"/>
              </a:ext>
            </a:extLst>
          </p:cNvPr>
          <p:cNvCxnSpPr>
            <a:stCxn id="41" idx="1"/>
            <a:endCxn id="82" idx="3"/>
          </p:cNvCxnSpPr>
          <p:nvPr/>
        </p:nvCxnSpPr>
        <p:spPr>
          <a:xfrm flipH="1" flipV="1">
            <a:off x="8185774" y="4052138"/>
            <a:ext cx="949217" cy="5978"/>
          </a:xfrm>
          <a:prstGeom prst="straightConnector1">
            <a:avLst/>
          </a:prstGeom>
          <a:ln w="57150">
            <a:solidFill>
              <a:srgbClr val="5A5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0C7C0CE-99A9-EBA6-4322-AD90072EF866}"/>
              </a:ext>
            </a:extLst>
          </p:cNvPr>
          <p:cNvSpPr/>
          <p:nvPr/>
        </p:nvSpPr>
        <p:spPr>
          <a:xfrm>
            <a:off x="3809793" y="3731076"/>
            <a:ext cx="1746066" cy="642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7. </a:t>
            </a:r>
            <a:r>
              <a:rPr lang="ko-KR" altLang="en-US" sz="14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점수 추가 획득</a:t>
            </a:r>
            <a:endParaRPr lang="en-US" altLang="ko-KR" sz="140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+10 </a:t>
            </a:r>
            <a:r>
              <a:rPr lang="ko-KR" altLang="en-US" sz="16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포인트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61D950B-6E20-1AE3-23DF-7A7FCC57154E}"/>
              </a:ext>
            </a:extLst>
          </p:cNvPr>
          <p:cNvCxnSpPr>
            <a:cxnSpLocks/>
            <a:stCxn id="82" idx="1"/>
            <a:endCxn id="91" idx="3"/>
          </p:cNvCxnSpPr>
          <p:nvPr/>
        </p:nvCxnSpPr>
        <p:spPr>
          <a:xfrm flipH="1">
            <a:off x="5555859" y="4052138"/>
            <a:ext cx="88384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E2DD255-B759-3DD0-33E1-484E068A0AE6}"/>
              </a:ext>
            </a:extLst>
          </p:cNvPr>
          <p:cNvSpPr txBox="1"/>
          <p:nvPr/>
        </p:nvSpPr>
        <p:spPr>
          <a:xfrm>
            <a:off x="5777115" y="3682806"/>
            <a:ext cx="6591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Yes</a:t>
            </a:r>
            <a:endParaRPr lang="ko-KR" altLang="en-US" b="1">
              <a:solidFill>
                <a:srgbClr val="0070C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285827B-965F-8CD4-AC28-F7046F61B72C}"/>
              </a:ext>
            </a:extLst>
          </p:cNvPr>
          <p:cNvCxnSpPr>
            <a:stCxn id="82" idx="0"/>
            <a:endCxn id="24" idx="2"/>
          </p:cNvCxnSpPr>
          <p:nvPr/>
        </p:nvCxnSpPr>
        <p:spPr>
          <a:xfrm flipV="1">
            <a:off x="7312741" y="2707600"/>
            <a:ext cx="0" cy="10234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5B52046-ED09-8763-8D5A-96571B623B38}"/>
              </a:ext>
            </a:extLst>
          </p:cNvPr>
          <p:cNvSpPr txBox="1"/>
          <p:nvPr/>
        </p:nvSpPr>
        <p:spPr>
          <a:xfrm>
            <a:off x="7342733" y="3083031"/>
            <a:ext cx="59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No</a:t>
            </a:r>
            <a:endParaRPr lang="ko-KR" altLang="en-US" b="1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E6A6E8-1158-B94C-922D-724029D9383E}"/>
              </a:ext>
            </a:extLst>
          </p:cNvPr>
          <p:cNvCxnSpPr>
            <a:cxnSpLocks/>
            <a:stCxn id="91" idx="1"/>
            <a:endCxn id="52" idx="3"/>
          </p:cNvCxnSpPr>
          <p:nvPr/>
        </p:nvCxnSpPr>
        <p:spPr>
          <a:xfrm flipH="1">
            <a:off x="2880690" y="4052138"/>
            <a:ext cx="929103" cy="0"/>
          </a:xfrm>
          <a:prstGeom prst="straightConnector1">
            <a:avLst/>
          </a:prstGeom>
          <a:ln w="57150">
            <a:solidFill>
              <a:srgbClr val="5A5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ED31295-3BF6-3086-3286-F6AC39A4AA8A}"/>
              </a:ext>
            </a:extLst>
          </p:cNvPr>
          <p:cNvSpPr txBox="1"/>
          <p:nvPr/>
        </p:nvSpPr>
        <p:spPr>
          <a:xfrm>
            <a:off x="707407" y="5346549"/>
            <a:ext cx="1097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*2~7</a:t>
            </a:r>
            <a:r>
              <a:rPr lang="ko-KR" altLang="en-US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 플로우 중 </a:t>
            </a:r>
            <a:r>
              <a:rPr lang="ko-KR" altLang="en-US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남은 시간 </a:t>
            </a:r>
            <a:r>
              <a:rPr lang="en-US" altLang="ko-KR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 0</a:t>
            </a:r>
            <a:r>
              <a:rPr lang="ko-KR" altLang="en-US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 될 경우 </a:t>
            </a:r>
            <a:r>
              <a:rPr lang="ko-KR" altLang="en-US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즉시 </a:t>
            </a:r>
            <a:r>
              <a:rPr lang="en-US" altLang="ko-KR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</a:t>
            </a:r>
            <a:r>
              <a:rPr lang="ko-KR" altLang="en-US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</a:t>
            </a:r>
            <a:r>
              <a:rPr lang="ko-KR" altLang="en-US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으로 이동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15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3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DF37CF-4881-D6F7-09A5-2310D12CFEC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1A1952-75B8-581D-6620-009D7FD861F0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18C428-72F2-1A36-CD43-D27E3CAF308F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2F3713-13EA-C3BF-A2A0-F09BD603A25F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5CE59-CFF1-E139-77C6-1BECBA9ADB8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F05B5-8197-B1BB-0E2E-FB7155DFBD5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53DBD-1DB9-3A0B-949A-23851832B5AA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D58809-205C-994E-9521-3382E543A973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소스</a:t>
                </a: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9D944F38-ABED-92DE-C433-3C17F75D24C7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9470C-FB8D-484B-5B0C-6AA7F460D236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109377-C061-3908-7DDB-60130258617A}"/>
              </a:ext>
            </a:extLst>
          </p:cNvPr>
          <p:cNvSpPr/>
          <p:nvPr/>
        </p:nvSpPr>
        <p:spPr>
          <a:xfrm>
            <a:off x="725186" y="1388709"/>
            <a:ext cx="4804757" cy="4967642"/>
          </a:xfrm>
          <a:prstGeom prst="rect">
            <a:avLst/>
          </a:prstGeom>
          <a:noFill/>
          <a:ln w="38100">
            <a:solidFill>
              <a:srgbClr val="683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56216" y="1753300"/>
            <a:ext cx="410018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Import 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모듈</a:t>
            </a:r>
            <a:endParaRPr lang="en-US" altLang="ko-KR" sz="20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indent="-342900">
              <a:buAutoNum type="arabicPlain"/>
            </a:pPr>
            <a:endParaRPr lang="en-US" altLang="ko-KR" sz="12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indent="-342900">
              <a:buAutoNum type="arabicPlain"/>
            </a:pP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def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initialize_game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게임창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설정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b="1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ef</a:t>
            </a:r>
            <a:r>
              <a:rPr lang="en-US" altLang="ko-KR" sz="2000" b="1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game_loof</a:t>
            </a:r>
            <a:r>
              <a:rPr lang="en-US" altLang="ko-KR" sz="2000" b="1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로직</a:t>
            </a:r>
            <a:r>
              <a:rPr lang="en-US" altLang="ko-KR" sz="2000" b="1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def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score_update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상단 </a:t>
            </a:r>
            <a:r>
              <a:rPr lang="ko-KR" altLang="en-US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점수바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def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gameover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게임 중지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def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close_game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게임창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닫기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def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restart(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게임 </a:t>
            </a:r>
            <a:r>
              <a:rPr lang="ko-KR" altLang="en-US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재시작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indent="-342900">
              <a:buAutoNum type="arabicPlain"/>
            </a:pP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class </a:t>
            </a:r>
            <a:r>
              <a:rPr lang="en-US" altLang="ko-KR" sz="20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PlayerShip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캐릭터 클래스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class Coin(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코인 클래스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class Mob(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장애물 클래스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class Bullet(</a:t>
            </a: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미사일 클래스</a:t>
            </a:r>
            <a:r>
              <a:rPr lang="en-US" altLang="ko-KR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342900" indent="-342900">
              <a:buAutoNum type="arabicPlain"/>
            </a:pPr>
            <a:endParaRPr lang="en-US" altLang="ko-KR" sz="12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indent="-342900">
              <a:buAutoNum type="arabicPlain"/>
            </a:pPr>
            <a:r>
              <a:rPr lang="ko-KR" altLang="en-US" sz="20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모듈 실행</a:t>
            </a:r>
            <a:endParaRPr lang="en-US" altLang="ko-KR" sz="20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9B5B7759-B71F-2E34-1509-5A21A757A661}"/>
              </a:ext>
            </a:extLst>
          </p:cNvPr>
          <p:cNvSpPr/>
          <p:nvPr/>
        </p:nvSpPr>
        <p:spPr>
          <a:xfrm>
            <a:off x="931620" y="1212496"/>
            <a:ext cx="1524528" cy="352425"/>
          </a:xfrm>
          <a:prstGeom prst="roundRect">
            <a:avLst>
              <a:gd name="adj" fmla="val 43694"/>
            </a:avLst>
          </a:prstGeom>
          <a:solidFill>
            <a:srgbClr val="755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SUMMARY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16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93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DF37CF-4881-D6F7-09A5-2310D12CFEC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1A1952-75B8-581D-6620-009D7FD861F0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18C428-72F2-1A36-CD43-D27E3CAF308F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2F3713-13EA-C3BF-A2A0-F09BD603A25F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5CE59-CFF1-E139-77C6-1BECBA9ADB8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F05B5-8197-B1BB-0E2E-FB7155DFBD5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53DBD-1DB9-3A0B-949A-23851832B5AA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D58809-205C-994E-9521-3382E543A973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소스</a:t>
                </a: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9D944F38-ABED-92DE-C433-3C17F75D24C7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9470C-FB8D-484B-5B0C-6AA7F460D236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E4A12C5-0E99-592D-E267-0B4D453C3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" y="1170967"/>
            <a:ext cx="421358" cy="26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02E31-4A47-E534-FBB9-BB632AA66D8E}"/>
              </a:ext>
            </a:extLst>
          </p:cNvPr>
          <p:cNvSpPr txBox="1"/>
          <p:nvPr/>
        </p:nvSpPr>
        <p:spPr>
          <a:xfrm>
            <a:off x="914186" y="1118426"/>
            <a:ext cx="478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게임창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게임로직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함수</a:t>
            </a: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00DEDE-9964-868D-04FB-709CE5409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39" b="48880"/>
          <a:stretch/>
        </p:blipFill>
        <p:spPr>
          <a:xfrm>
            <a:off x="325754" y="2475892"/>
            <a:ext cx="5370814" cy="30923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4962B3-83AD-38B9-405E-120DA877A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" t="50143" r="13124" b="-82"/>
          <a:stretch/>
        </p:blipFill>
        <p:spPr>
          <a:xfrm>
            <a:off x="5750542" y="2475893"/>
            <a:ext cx="6028900" cy="30923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5879" b="4011"/>
          <a:stretch/>
        </p:blipFill>
        <p:spPr>
          <a:xfrm>
            <a:off x="325754" y="1747135"/>
            <a:ext cx="5370813" cy="60075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69479" y="3769743"/>
            <a:ext cx="2822423" cy="1798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17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DF37CF-4881-D6F7-09A5-2310D12CFEC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1A1952-75B8-581D-6620-009D7FD861F0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18C428-72F2-1A36-CD43-D27E3CAF308F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2F3713-13EA-C3BF-A2A0-F09BD603A25F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5CE59-CFF1-E139-77C6-1BECBA9ADB8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F05B5-8197-B1BB-0E2E-FB7155DFBD5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53DBD-1DB9-3A0B-949A-23851832B5AA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D58809-205C-994E-9521-3382E543A973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소스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9D944F38-ABED-92DE-C433-3C17F75D24C7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9470C-FB8D-484B-5B0C-6AA7F460D236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E4A12C5-0E99-592D-E267-0B4D453C3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" y="1060017"/>
            <a:ext cx="421358" cy="26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02E31-4A47-E534-FBB9-BB632AA66D8E}"/>
              </a:ext>
            </a:extLst>
          </p:cNvPr>
          <p:cNvSpPr txBox="1"/>
          <p:nvPr/>
        </p:nvSpPr>
        <p:spPr>
          <a:xfrm>
            <a:off x="1227353" y="945537"/>
            <a:ext cx="935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시작화면 삽입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장애물과 코인 충돌 시 이벤트 처리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플레이 시간 출력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5356883-8B89-19E4-D950-AE9A955A4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51"/>
          <a:stretch/>
        </p:blipFill>
        <p:spPr>
          <a:xfrm>
            <a:off x="707407" y="1525499"/>
            <a:ext cx="5303925" cy="483085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B746AF-585F-3D3D-4F63-FB62028B5136}"/>
              </a:ext>
            </a:extLst>
          </p:cNvPr>
          <p:cNvGrpSpPr/>
          <p:nvPr/>
        </p:nvGrpSpPr>
        <p:grpSpPr>
          <a:xfrm>
            <a:off x="6321772" y="1532467"/>
            <a:ext cx="5162821" cy="4823883"/>
            <a:chOff x="6069400" y="1532467"/>
            <a:chExt cx="5162821" cy="482388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5E542-125E-A5E4-D533-F71E96A5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7032" b="2766"/>
            <a:stretch/>
          </p:blipFill>
          <p:spPr>
            <a:xfrm>
              <a:off x="6069400" y="5991225"/>
              <a:ext cx="5162821" cy="36512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E95A2E-5625-5316-C837-3584E4C1F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79"/>
            <a:stretch/>
          </p:blipFill>
          <p:spPr>
            <a:xfrm>
              <a:off x="6069400" y="1532467"/>
              <a:ext cx="5162821" cy="4541170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6677531" y="1525499"/>
            <a:ext cx="4441918" cy="1897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18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022431" y="1571625"/>
            <a:ext cx="100013" cy="833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30761" y="150509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rgbClr val="7B9A4B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endParaRPr lang="ko-KR" altLang="en-US" sz="700" dirty="0">
              <a:solidFill>
                <a:srgbClr val="7B9A4B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43054" y="2038008"/>
            <a:ext cx="179390" cy="1114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885214" y="2006414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rgbClr val="BBB87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endParaRPr lang="ko-KR" altLang="en-US" sz="700" dirty="0">
              <a:solidFill>
                <a:srgbClr val="BBB87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5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DF37CF-4881-D6F7-09A5-2310D12CFEC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1A1952-75B8-581D-6620-009D7FD861F0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18C428-72F2-1A36-CD43-D27E3CAF308F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2F3713-13EA-C3BF-A2A0-F09BD603A25F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5CE59-CFF1-E139-77C6-1BECBA9ADB8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F05B5-8197-B1BB-0E2E-FB7155DFBD5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53DBD-1DB9-3A0B-949A-23851832B5AA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D58809-205C-994E-9521-3382E543A973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소스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9D944F38-ABED-92DE-C433-3C17F75D24C7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9470C-FB8D-484B-5B0C-6AA7F460D236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E4A12C5-0E99-592D-E267-0B4D453C3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" y="980973"/>
            <a:ext cx="421358" cy="26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02E31-4A47-E534-FBB9-BB632AA66D8E}"/>
              </a:ext>
            </a:extLst>
          </p:cNvPr>
          <p:cNvSpPr txBox="1"/>
          <p:nvPr/>
        </p:nvSpPr>
        <p:spPr>
          <a:xfrm>
            <a:off x="1137124" y="913324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상단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점수바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/GAME OVER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함수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B1A8ED-D806-CB81-9EA7-C29BCA4F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54"/>
          <a:stretch/>
        </p:blipFill>
        <p:spPr>
          <a:xfrm>
            <a:off x="725186" y="1379687"/>
            <a:ext cx="5205194" cy="193207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5F63D-8454-7415-AC70-7A73AB8D1F94}"/>
              </a:ext>
            </a:extLst>
          </p:cNvPr>
          <p:cNvGrpSpPr/>
          <p:nvPr/>
        </p:nvGrpSpPr>
        <p:grpSpPr>
          <a:xfrm>
            <a:off x="6237008" y="1359719"/>
            <a:ext cx="5229806" cy="4993660"/>
            <a:chOff x="6287786" y="1294954"/>
            <a:chExt cx="5032147" cy="515233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16E1EC-3BA0-2495-2A3D-524397929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500"/>
            <a:stretch/>
          </p:blipFill>
          <p:spPr>
            <a:xfrm>
              <a:off x="6287786" y="1294954"/>
              <a:ext cx="5032147" cy="443587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1F4014C-F06B-73EC-B349-51251663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787" y="5730826"/>
              <a:ext cx="5032146" cy="71646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64AE7-7777-31B6-E163-9FDBCAE0D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8" y="978163"/>
            <a:ext cx="421358" cy="264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9AFE0-24DD-FF7D-5959-0965C9DC6002}"/>
              </a:ext>
            </a:extLst>
          </p:cNvPr>
          <p:cNvSpPr txBox="1"/>
          <p:nvPr/>
        </p:nvSpPr>
        <p:spPr>
          <a:xfrm>
            <a:off x="6658366" y="913323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캐릭터 동작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미사일 발사 클래스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CFFAAE-3AFA-0D10-8703-2941362C2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70"/>
          <a:stretch/>
        </p:blipFill>
        <p:spPr>
          <a:xfrm>
            <a:off x="749799" y="4425990"/>
            <a:ext cx="5205194" cy="13724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A69282-A9E1-13F8-3359-4079A2F4A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" y="4063032"/>
            <a:ext cx="421358" cy="2642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38D640-E8AE-CCA6-1456-43DC9C40E846}"/>
              </a:ext>
            </a:extLst>
          </p:cNvPr>
          <p:cNvSpPr txBox="1"/>
          <p:nvPr/>
        </p:nvSpPr>
        <p:spPr>
          <a:xfrm>
            <a:off x="1146544" y="3964325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게임창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닫기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재시작 함수 정의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19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89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AE3812-A5E5-C619-AD06-A08A0040F9F9}"/>
              </a:ext>
            </a:extLst>
          </p:cNvPr>
          <p:cNvGrpSpPr/>
          <p:nvPr/>
        </p:nvGrpSpPr>
        <p:grpSpPr>
          <a:xfrm>
            <a:off x="-1" y="0"/>
            <a:ext cx="12192001" cy="625472"/>
            <a:chOff x="-1" y="0"/>
            <a:chExt cx="12192001" cy="625472"/>
          </a:xfrm>
          <a:solidFill>
            <a:srgbClr val="986B99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90B2D5-DDE4-ABC2-9D0F-839B4A86F57A}"/>
                </a:ext>
              </a:extLst>
            </p:cNvPr>
            <p:cNvSpPr/>
            <p:nvPr/>
          </p:nvSpPr>
          <p:spPr>
            <a:xfrm>
              <a:off x="-1" y="0"/>
              <a:ext cx="12192001" cy="625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FF1604-2942-3CCB-0D2B-13DBC355EAC7}"/>
                </a:ext>
              </a:extLst>
            </p:cNvPr>
            <p:cNvSpPr txBox="1"/>
            <p:nvPr/>
          </p:nvSpPr>
          <p:spPr>
            <a:xfrm>
              <a:off x="178568" y="128070"/>
              <a:ext cx="393382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INTRO</a:t>
              </a:r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83A566-9479-C95B-3B99-C1AFC618C736}"/>
              </a:ext>
            </a:extLst>
          </p:cNvPr>
          <p:cNvGrpSpPr/>
          <p:nvPr/>
        </p:nvGrpSpPr>
        <p:grpSpPr>
          <a:xfrm>
            <a:off x="4840818" y="1464479"/>
            <a:ext cx="2387860" cy="2026077"/>
            <a:chOff x="5754462" y="2244436"/>
            <a:chExt cx="2842884" cy="241215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E034E08-616A-062E-BB3C-B9F26E0039F2}"/>
                </a:ext>
              </a:extLst>
            </p:cNvPr>
            <p:cNvSpPr/>
            <p:nvPr/>
          </p:nvSpPr>
          <p:spPr>
            <a:xfrm>
              <a:off x="6245244" y="2244436"/>
              <a:ext cx="1861319" cy="1861319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원동진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2838F2-46CC-91EE-B3B0-6E3FE2B914DA}"/>
                </a:ext>
              </a:extLst>
            </p:cNvPr>
            <p:cNvSpPr txBox="1"/>
            <p:nvPr/>
          </p:nvSpPr>
          <p:spPr>
            <a:xfrm>
              <a:off x="5754462" y="4216884"/>
              <a:ext cx="2842884" cy="43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#Leader</a:t>
              </a:r>
              <a:r>
                <a: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en-US" altLang="ko-KR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#PM #AA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B3F526-2ED3-BF8A-6512-EEFFC1D1F36B}"/>
              </a:ext>
            </a:extLst>
          </p:cNvPr>
          <p:cNvGrpSpPr/>
          <p:nvPr/>
        </p:nvGrpSpPr>
        <p:grpSpPr>
          <a:xfrm>
            <a:off x="1668598" y="4029879"/>
            <a:ext cx="8854802" cy="2026077"/>
            <a:chOff x="1613854" y="4029879"/>
            <a:chExt cx="8854802" cy="202607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C8A6FF6-E2F3-B075-5893-187EB287709B}"/>
                </a:ext>
              </a:extLst>
            </p:cNvPr>
            <p:cNvGrpSpPr/>
            <p:nvPr/>
          </p:nvGrpSpPr>
          <p:grpSpPr>
            <a:xfrm>
              <a:off x="6151143" y="4029879"/>
              <a:ext cx="1850223" cy="2026076"/>
              <a:chOff x="6140156" y="2244436"/>
              <a:chExt cx="2202796" cy="241215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C1139C7-98CB-76F9-6DA1-DD908D290E24}"/>
                  </a:ext>
                </a:extLst>
              </p:cNvPr>
              <p:cNvSpPr/>
              <p:nvPr/>
            </p:nvSpPr>
            <p:spPr>
              <a:xfrm>
                <a:off x="6310895" y="2244436"/>
                <a:ext cx="1861319" cy="1861318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윤대호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1F9054-6480-740B-AD8B-C7DCDB8B8326}"/>
                  </a:ext>
                </a:extLst>
              </p:cNvPr>
              <p:cNvSpPr txBox="1"/>
              <p:nvPr/>
            </p:nvSpPr>
            <p:spPr>
              <a:xfrm>
                <a:off x="6140156" y="4216883"/>
                <a:ext cx="2202796" cy="43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#TA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507AC3E-508C-CFFB-8532-99BB09A0F790}"/>
                </a:ext>
              </a:extLst>
            </p:cNvPr>
            <p:cNvSpPr/>
            <p:nvPr/>
          </p:nvSpPr>
          <p:spPr>
            <a:xfrm>
              <a:off x="1757262" y="4029879"/>
              <a:ext cx="1563402" cy="1563403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최희철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0009EA-EDBD-741A-A5B4-398E48F4D53A}"/>
                </a:ext>
              </a:extLst>
            </p:cNvPr>
            <p:cNvGrpSpPr/>
            <p:nvPr/>
          </p:nvGrpSpPr>
          <p:grpSpPr>
            <a:xfrm>
              <a:off x="1613854" y="4029879"/>
              <a:ext cx="4190573" cy="2026076"/>
              <a:chOff x="2941050" y="2244436"/>
              <a:chExt cx="4989115" cy="24121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1CF4DD1-1371-BEAD-D870-695B0680B063}"/>
                  </a:ext>
                </a:extLst>
              </p:cNvPr>
              <p:cNvSpPr/>
              <p:nvPr/>
            </p:nvSpPr>
            <p:spPr>
              <a:xfrm>
                <a:off x="5898108" y="2244436"/>
                <a:ext cx="1861319" cy="1861318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손미연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4C4B95-9D3D-B7F4-7BEE-5EFE526BF21A}"/>
                  </a:ext>
                </a:extLst>
              </p:cNvPr>
              <p:cNvSpPr txBox="1"/>
              <p:nvPr/>
            </p:nvSpPr>
            <p:spPr>
              <a:xfrm>
                <a:off x="5727369" y="4216883"/>
                <a:ext cx="2202796" cy="43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#DA #TA_assist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6B343A-EC5B-6E5B-A797-5288778B2B2C}"/>
                  </a:ext>
                </a:extLst>
              </p:cNvPr>
              <p:cNvSpPr txBox="1"/>
              <p:nvPr/>
            </p:nvSpPr>
            <p:spPr>
              <a:xfrm>
                <a:off x="2941050" y="4216883"/>
                <a:ext cx="2202796" cy="43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#DA #TA_assist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C6670F-FD89-B676-647D-3EE235780D5D}"/>
                </a:ext>
              </a:extLst>
            </p:cNvPr>
            <p:cNvGrpSpPr/>
            <p:nvPr/>
          </p:nvGrpSpPr>
          <p:grpSpPr>
            <a:xfrm>
              <a:off x="8364555" y="4029879"/>
              <a:ext cx="2104101" cy="2026077"/>
              <a:chOff x="6572552" y="2244436"/>
              <a:chExt cx="2505052" cy="2412159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B6ED5D7-FE41-ED6E-6BCA-A6C8686F3D6D}"/>
                  </a:ext>
                </a:extLst>
              </p:cNvPr>
              <p:cNvSpPr/>
              <p:nvPr/>
            </p:nvSpPr>
            <p:spPr>
              <a:xfrm>
                <a:off x="6894419" y="2244436"/>
                <a:ext cx="1861320" cy="186132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채규비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EECD0D-1046-A857-1ABB-0E377325201D}"/>
                  </a:ext>
                </a:extLst>
              </p:cNvPr>
              <p:cNvSpPr txBox="1"/>
              <p:nvPr/>
            </p:nvSpPr>
            <p:spPr>
              <a:xfrm>
                <a:off x="6572552" y="4216884"/>
                <a:ext cx="2505052" cy="43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#Art_Director #AA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2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357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DF37CF-4881-D6F7-09A5-2310D12CFEC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1A1952-75B8-581D-6620-009D7FD861F0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18C428-72F2-1A36-CD43-D27E3CAF308F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2F3713-13EA-C3BF-A2A0-F09BD603A25F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5CE59-CFF1-E139-77C6-1BECBA9ADB8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F05B5-8197-B1BB-0E2E-FB7155DFBD54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53DBD-1DB9-3A0B-949A-23851832B5AA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코드 구현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D58809-205C-994E-9521-3382E543A973}"/>
                  </a:ext>
                </a:extLst>
              </p:cNvPr>
              <p:cNvSpPr txBox="1"/>
              <p:nvPr/>
            </p:nvSpPr>
            <p:spPr>
              <a:xfrm>
                <a:off x="24561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소스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2" name="모서리가 둥근 직사각형 10">
                <a:extLst>
                  <a:ext uri="{FF2B5EF4-FFF2-40B4-BE49-F238E27FC236}">
                    <a16:creationId xmlns:a16="http://schemas.microsoft.com/office/drawing/2014/main" id="{9D944F38-ABED-92DE-C433-3C17F75D24C7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9470C-FB8D-484B-5B0C-6AA7F460D236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E4A12C5-0E99-592D-E267-0B4D453C3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" y="978163"/>
            <a:ext cx="421358" cy="26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02E31-4A47-E534-FBB9-BB632AA66D8E}"/>
              </a:ext>
            </a:extLst>
          </p:cNvPr>
          <p:cNvSpPr txBox="1"/>
          <p:nvPr/>
        </p:nvSpPr>
        <p:spPr>
          <a:xfrm>
            <a:off x="1128765" y="925622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코인 생성 및 동작 클래스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6CCC9B-002F-5E22-3F5B-74CAEF49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7" y="1422724"/>
            <a:ext cx="5450944" cy="27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0E8C7C-3AFE-9D0E-856D-479A451D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51" y="1422724"/>
            <a:ext cx="5304000" cy="280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337C0D-AEE7-3986-224D-A8D5A8D9B9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817"/>
          <a:stretch/>
        </p:blipFill>
        <p:spPr>
          <a:xfrm>
            <a:off x="581277" y="4763852"/>
            <a:ext cx="5332388" cy="19576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791532-F523-8E2A-EF99-4749739746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42" y="981567"/>
            <a:ext cx="421358" cy="2608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3A4A3A-0F9A-492E-C58E-C415A518AA00}"/>
              </a:ext>
            </a:extLst>
          </p:cNvPr>
          <p:cNvSpPr txBox="1"/>
          <p:nvPr/>
        </p:nvSpPr>
        <p:spPr>
          <a:xfrm>
            <a:off x="6840221" y="925622"/>
            <a:ext cx="429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장애물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 및 동작 클래스 생성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608049-73D4-4DFF-6795-59951EA65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7" y="4389876"/>
            <a:ext cx="421358" cy="2642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33EB5-4003-1B17-0A63-328638238757}"/>
              </a:ext>
            </a:extLst>
          </p:cNvPr>
          <p:cNvSpPr txBox="1"/>
          <p:nvPr/>
        </p:nvSpPr>
        <p:spPr>
          <a:xfrm>
            <a:off x="1110986" y="4337335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총알 생성 및 동작 클래스 생성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0D1931-59E3-7308-773F-035145276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42" y="4533815"/>
            <a:ext cx="421358" cy="2642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72170A-82F1-ADB9-96B8-36998E677E31}"/>
              </a:ext>
            </a:extLst>
          </p:cNvPr>
          <p:cNvSpPr txBox="1"/>
          <p:nvPr/>
        </p:nvSpPr>
        <p:spPr>
          <a:xfrm>
            <a:off x="6840221" y="4481274"/>
            <a:ext cx="568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시작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7FAD451-DF13-9B1F-66EA-A1F3BF7CF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371"/>
          <a:stretch/>
        </p:blipFill>
        <p:spPr>
          <a:xfrm>
            <a:off x="6295251" y="4903146"/>
            <a:ext cx="5332388" cy="811853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20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57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6E7AA-AEAC-75B9-AAC3-E77572A817D7}"/>
              </a:ext>
            </a:extLst>
          </p:cNvPr>
          <p:cNvSpPr txBox="1"/>
          <p:nvPr/>
        </p:nvSpPr>
        <p:spPr>
          <a:xfrm>
            <a:off x="5392923" y="3044280"/>
            <a:ext cx="1406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rgbClr val="986B9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  <a:endParaRPr lang="ko-KR" altLang="en-US" sz="4400" b="1">
              <a:solidFill>
                <a:srgbClr val="986B9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21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7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034A0D7-4E14-C68B-E13D-4826453ED4FA}"/>
              </a:ext>
            </a:extLst>
          </p:cNvPr>
          <p:cNvGrpSpPr/>
          <p:nvPr/>
        </p:nvGrpSpPr>
        <p:grpSpPr>
          <a:xfrm>
            <a:off x="-1" y="0"/>
            <a:ext cx="12192001" cy="625472"/>
            <a:chOff x="-1" y="0"/>
            <a:chExt cx="12192001" cy="625472"/>
          </a:xfrm>
          <a:solidFill>
            <a:srgbClr val="986B99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7B5ED5-B8D5-DFB9-6E9F-C2C1BDDFCF08}"/>
                </a:ext>
              </a:extLst>
            </p:cNvPr>
            <p:cNvSpPr/>
            <p:nvPr/>
          </p:nvSpPr>
          <p:spPr>
            <a:xfrm>
              <a:off x="-1" y="0"/>
              <a:ext cx="12192001" cy="625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26552D-4B07-5BA9-7A41-193BA26C5159}"/>
                </a:ext>
              </a:extLst>
            </p:cNvPr>
            <p:cNvSpPr txBox="1"/>
            <p:nvPr/>
          </p:nvSpPr>
          <p:spPr>
            <a:xfrm>
              <a:off x="178568" y="128070"/>
              <a:ext cx="393382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CONTENTS</a:t>
              </a:r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D215F8-ADA0-9F39-A51D-A1AC85B4299E}"/>
              </a:ext>
            </a:extLst>
          </p:cNvPr>
          <p:cNvGrpSpPr/>
          <p:nvPr/>
        </p:nvGrpSpPr>
        <p:grpSpPr>
          <a:xfrm>
            <a:off x="2443640" y="1265215"/>
            <a:ext cx="5456537" cy="4762202"/>
            <a:chOff x="3410291" y="1265215"/>
            <a:chExt cx="5456537" cy="4762202"/>
          </a:xfrm>
        </p:grpSpPr>
        <p:sp>
          <p:nvSpPr>
            <p:cNvPr id="3" name="타원 2"/>
            <p:cNvSpPr/>
            <p:nvPr/>
          </p:nvSpPr>
          <p:spPr>
            <a:xfrm>
              <a:off x="3410291" y="1265215"/>
              <a:ext cx="1123545" cy="11235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417589" y="4680815"/>
              <a:ext cx="1123545" cy="11235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79362" y="3638917"/>
              <a:ext cx="45945" cy="14007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cxnSpLocks/>
              <a:stCxn id="3" idx="4"/>
              <a:endCxn id="11" idx="0"/>
            </p:cNvCxnSpPr>
            <p:nvPr/>
          </p:nvCxnSpPr>
          <p:spPr>
            <a:xfrm>
              <a:off x="3972064" y="2388760"/>
              <a:ext cx="7298" cy="229205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10489" y="1349933"/>
              <a:ext cx="37712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기획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시장 조사</a:t>
              </a:r>
              <a:endParaRPr lang="en-US" altLang="ko-KR" sz="2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서비스 기획</a:t>
              </a:r>
              <a:endParaRPr lang="en-US" altLang="ko-KR" sz="2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게임 시나리오</a:t>
              </a:r>
              <a:endPara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25D93-D495-A7C6-707A-88828522DF2B}"/>
                </a:ext>
              </a:extLst>
            </p:cNvPr>
            <p:cNvSpPr txBox="1"/>
            <p:nvPr/>
          </p:nvSpPr>
          <p:spPr>
            <a:xfrm>
              <a:off x="5095609" y="3026955"/>
              <a:ext cx="37712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게임 소개</a:t>
              </a:r>
              <a:endPara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기본 기능</a:t>
              </a:r>
              <a:endPara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디자인</a:t>
              </a:r>
              <a:endPara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A79F47-B801-C700-AFF7-B897070D9C0D}"/>
                </a:ext>
              </a:extLst>
            </p:cNvPr>
            <p:cNvSpPr txBox="1"/>
            <p:nvPr/>
          </p:nvSpPr>
          <p:spPr>
            <a:xfrm>
              <a:off x="5010489" y="4642422"/>
              <a:ext cx="37712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코드 구현</a:t>
              </a:r>
              <a:endPara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>
                  <a:ln w="19050">
                    <a:solidFill>
                      <a:schemeClr val="tx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모듈</a:t>
              </a:r>
              <a:endParaRPr lang="en-US" altLang="ko-KR" sz="2000" b="1">
                <a:ln w="19050">
                  <a:solidFill>
                    <a:schemeClr val="tx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>
                  <a:ln w="19050">
                    <a:solidFill>
                      <a:schemeClr val="tx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플로우 차트</a:t>
              </a:r>
              <a:endParaRPr lang="en-US" altLang="ko-KR" sz="2000" b="1">
                <a:ln w="19050">
                  <a:solidFill>
                    <a:schemeClr val="tx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>
                  <a:ln w="19050">
                    <a:solidFill>
                      <a:schemeClr val="tx1"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게임 소스</a:t>
              </a:r>
              <a:endParaRPr lang="en-US" altLang="ko-KR" sz="2000" b="1" dirty="0">
                <a:ln w="19050">
                  <a:solidFill>
                    <a:schemeClr val="tx1"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410291" y="2973015"/>
              <a:ext cx="1123545" cy="11235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3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75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6923DD62-A838-365C-A82B-DB4B751CD0F0}"/>
              </a:ext>
            </a:extLst>
          </p:cNvPr>
          <p:cNvSpPr/>
          <p:nvPr/>
        </p:nvSpPr>
        <p:spPr>
          <a:xfrm>
            <a:off x="1319280" y="2867228"/>
            <a:ext cx="1123545" cy="1123545"/>
          </a:xfrm>
          <a:prstGeom prst="ellipse">
            <a:avLst/>
          </a:prstGeom>
          <a:solidFill>
            <a:srgbClr val="986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8FD02-A92D-E805-3F24-FE39E626BB85}"/>
              </a:ext>
            </a:extLst>
          </p:cNvPr>
          <p:cNvSpPr txBox="1"/>
          <p:nvPr/>
        </p:nvSpPr>
        <p:spPr>
          <a:xfrm>
            <a:off x="2838994" y="3044279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4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47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680100-D890-DAE6-C462-4D8D0240FB00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9F9592-76FA-BFA5-D48C-2E2EC84B2EA8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E88995-AC4B-F465-1B28-F9EBC6D84082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기획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24A907-DAA3-48F7-FF15-801637AC7D99}"/>
                  </a:ext>
                </a:extLst>
              </p:cNvPr>
              <p:cNvSpPr txBox="1"/>
              <p:nvPr/>
            </p:nvSpPr>
            <p:spPr>
              <a:xfrm>
                <a:off x="17068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시장 조사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0" name="모서리가 둥근 직사각형 10">
                <a:extLst>
                  <a:ext uri="{FF2B5EF4-FFF2-40B4-BE49-F238E27FC236}">
                    <a16:creationId xmlns:a16="http://schemas.microsoft.com/office/drawing/2014/main" id="{D00CA9B5-8159-2296-85F7-D0D8473C5EF1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2DC917-1592-1727-EF37-36CB7C587563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AD7F4-BCF7-43CE-C72E-A228000DFEF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F72889C-75A9-3E90-8B04-740C54C7EA55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774656B-6C36-55F7-5FBF-38D160766B38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74A917-A1D7-D1A2-87E3-B32182502B8D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0447AC-59FE-5C5C-E1B4-E94647B9F302}"/>
              </a:ext>
            </a:extLst>
          </p:cNvPr>
          <p:cNvSpPr txBox="1"/>
          <p:nvPr/>
        </p:nvSpPr>
        <p:spPr>
          <a:xfrm>
            <a:off x="796769" y="2837322"/>
            <a:ext cx="3385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디지털 환경에서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성실하게 이벤트 등에 참여한 후 포인트나 쿠폰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을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챙겨 생활비를 번다는</a:t>
            </a:r>
            <a:r>
              <a:rPr lang="ko-KR" altLang="en-US" i="0" dirty="0"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b="1" i="0" dirty="0"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뜻에서</a:t>
            </a:r>
            <a:r>
              <a:rPr lang="ko-KR" altLang="en-US" i="0" dirty="0"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‘디지털 </a:t>
            </a:r>
            <a:r>
              <a:rPr lang="ko-KR" altLang="en-US" b="1" i="0" dirty="0" err="1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폐지줍기’</a:t>
            </a:r>
            <a:r>
              <a:rPr lang="ko-KR" altLang="en-US" i="0" dirty="0" err="1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라는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이름으로도 불림</a:t>
            </a:r>
            <a:endParaRPr lang="en-US" altLang="ko-KR" i="0" dirty="0">
              <a:solidFill>
                <a:srgbClr val="333333"/>
              </a:solidFill>
              <a:effectLst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endParaRPr lang="en-US" altLang="ko-KR" b="1" dirty="0">
              <a:solidFill>
                <a:srgbClr val="333333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i="0" dirty="0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큰 품을 들이지 않고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자신의 생활 방식이나 흥미에 따라 즐겁게 참여</a:t>
            </a:r>
            <a:r>
              <a:rPr lang="ko-KR" altLang="en-US" i="0" dirty="0"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할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 있다는 것이 장점</a:t>
            </a:r>
            <a:endParaRPr lang="ko-KR" altLang="en-US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7C87F-C718-2EAF-A1CB-CF6BA8B98154}"/>
              </a:ext>
            </a:extLst>
          </p:cNvPr>
          <p:cNvSpPr txBox="1"/>
          <p:nvPr/>
        </p:nvSpPr>
        <p:spPr>
          <a:xfrm>
            <a:off x="0" y="2165681"/>
            <a:ext cx="504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 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앱테크 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5E0D0C-456D-2688-1869-C2A064CB8301}"/>
              </a:ext>
            </a:extLst>
          </p:cNvPr>
          <p:cNvSpPr txBox="1"/>
          <p:nvPr/>
        </p:nvSpPr>
        <p:spPr>
          <a:xfrm>
            <a:off x="617536" y="576655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</a:t>
            </a:r>
            <a:r>
              <a:rPr lang="en-US" altLang="ko-KR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이데일리</a:t>
            </a:r>
          </a:p>
        </p:txBody>
      </p:sp>
      <p:pic>
        <p:nvPicPr>
          <p:cNvPr id="10244" name="Picture 4" descr="삼성화재 '애니핏' ..건강과 앱테크, 두 마리 토끼를 한 번에! - 보험저널">
            <a:extLst>
              <a:ext uri="{FF2B5EF4-FFF2-40B4-BE49-F238E27FC236}">
                <a16:creationId xmlns:a16="http://schemas.microsoft.com/office/drawing/2014/main" id="{9A52FCBA-DA02-A0F9-6D14-F843A81F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76" y="1537453"/>
            <a:ext cx="3071768" cy="403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F7E29E9-52D8-5751-DD5F-B405BDE0CBE0}"/>
              </a:ext>
            </a:extLst>
          </p:cNvPr>
          <p:cNvSpPr txBox="1"/>
          <p:nvPr/>
        </p:nvSpPr>
        <p:spPr>
          <a:xfrm>
            <a:off x="8298807" y="2221539"/>
            <a:ext cx="3395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삼성 화재 애니핏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F2F9F6-B6C2-8641-AB98-5CF02418326C}"/>
              </a:ext>
            </a:extLst>
          </p:cNvPr>
          <p:cNvSpPr/>
          <p:nvPr/>
        </p:nvSpPr>
        <p:spPr>
          <a:xfrm>
            <a:off x="5457287" y="2483149"/>
            <a:ext cx="1824038" cy="70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5EF3B56-2130-01CF-F8E6-6431AA8C1487}"/>
              </a:ext>
            </a:extLst>
          </p:cNvPr>
          <p:cNvSpPr/>
          <p:nvPr/>
        </p:nvSpPr>
        <p:spPr>
          <a:xfrm rot="5400000">
            <a:off x="9666082" y="3749343"/>
            <a:ext cx="500970" cy="1049484"/>
          </a:xfrm>
          <a:prstGeom prst="rightArrow">
            <a:avLst/>
          </a:prstGeom>
          <a:solidFill>
            <a:srgbClr val="986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926A96-74DA-42EE-5999-D8890EFFB02D}"/>
              </a:ext>
            </a:extLst>
          </p:cNvPr>
          <p:cNvSpPr txBox="1"/>
          <p:nvPr/>
        </p:nvSpPr>
        <p:spPr>
          <a:xfrm>
            <a:off x="8311405" y="3165372"/>
            <a:ext cx="321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하루 </a:t>
            </a:r>
            <a:r>
              <a:rPr lang="en-US" altLang="ko-KR" b="1" i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8,000</a:t>
            </a:r>
            <a:r>
              <a:rPr lang="ko-KR" altLang="en-US" b="1" i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걸음 </a:t>
            </a:r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당</a:t>
            </a:r>
            <a:endParaRPr lang="en-US" altLang="ko-KR" b="0" i="0">
              <a:solidFill>
                <a:srgbClr val="222222"/>
              </a:solidFill>
              <a:effectLst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애니핏</a:t>
            </a:r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b="1" i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100</a:t>
            </a:r>
            <a:r>
              <a:rPr lang="ko-KR" altLang="en-US" b="1" i="0">
                <a:solidFill>
                  <a:srgbClr val="FF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포인트</a:t>
            </a:r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로 전환 가능</a:t>
            </a:r>
            <a:endParaRPr lang="ko-KR" altLang="en-US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E1DE5C-79D9-7C8D-56D4-4AE1A511A8DF}"/>
              </a:ext>
            </a:extLst>
          </p:cNvPr>
          <p:cNvSpPr txBox="1"/>
          <p:nvPr/>
        </p:nvSpPr>
        <p:spPr>
          <a:xfrm>
            <a:off x="8311405" y="4833057"/>
            <a:ext cx="321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>
                <a:solidFill>
                  <a:srgbClr val="222222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전환한 애니핏 포인트로</a:t>
            </a:r>
            <a:endParaRPr lang="en-US" altLang="ko-KR" b="0" i="0">
              <a:solidFill>
                <a:srgbClr val="222222"/>
              </a:solidFill>
              <a:effectLst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보험료 결제 가능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194726-8C6F-6989-7F50-24E5B44254C4}"/>
              </a:ext>
            </a:extLst>
          </p:cNvPr>
          <p:cNvSpPr txBox="1"/>
          <p:nvPr/>
        </p:nvSpPr>
        <p:spPr>
          <a:xfrm>
            <a:off x="5317415" y="576655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</a:t>
            </a:r>
            <a:r>
              <a:rPr lang="en-US" altLang="ko-KR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보험저널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5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99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680100-D890-DAE6-C462-4D8D0240FB00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9F9592-76FA-BFA5-D48C-2E2EC84B2EA8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E88995-AC4B-F465-1B28-F9EBC6D84082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기획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24A907-DAA3-48F7-FF15-801637AC7D99}"/>
                  </a:ext>
                </a:extLst>
              </p:cNvPr>
              <p:cNvSpPr txBox="1"/>
              <p:nvPr/>
            </p:nvSpPr>
            <p:spPr>
              <a:xfrm>
                <a:off x="17068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시장 조사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0" name="모서리가 둥근 직사각형 10">
                <a:extLst>
                  <a:ext uri="{FF2B5EF4-FFF2-40B4-BE49-F238E27FC236}">
                    <a16:creationId xmlns:a16="http://schemas.microsoft.com/office/drawing/2014/main" id="{D00CA9B5-8159-2296-85F7-D0D8473C5EF1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2DC917-1592-1727-EF37-36CB7C587563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AD7F4-BCF7-43CE-C72E-A228000DFEF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F72889C-75A9-3E90-8B04-740C54C7EA55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774656B-6C36-55F7-5FBF-38D160766B38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74A917-A1D7-D1A2-87E3-B32182502B8D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14447107-9B02-F6A5-79CF-7DCE6562D9FB}"/>
              </a:ext>
            </a:extLst>
          </p:cNvPr>
          <p:cNvSpPr/>
          <p:nvPr/>
        </p:nvSpPr>
        <p:spPr>
          <a:xfrm>
            <a:off x="1384565" y="2770367"/>
            <a:ext cx="1567543" cy="15675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49EF734A-0B03-15BC-C2A9-7AC2FCDDF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712423"/>
              </p:ext>
            </p:extLst>
          </p:nvPr>
        </p:nvGraphicFramePr>
        <p:xfrm>
          <a:off x="61869" y="2609945"/>
          <a:ext cx="3743777" cy="2495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85CCF0DB-0AC8-9CED-733C-04C0B0914C5A}"/>
              </a:ext>
            </a:extLst>
          </p:cNvPr>
          <p:cNvSpPr/>
          <p:nvPr/>
        </p:nvSpPr>
        <p:spPr>
          <a:xfrm>
            <a:off x="3236550" y="2905869"/>
            <a:ext cx="118710" cy="118710"/>
          </a:xfrm>
          <a:prstGeom prst="ellipse">
            <a:avLst/>
          </a:prstGeom>
          <a:solidFill>
            <a:srgbClr val="986B99"/>
          </a:solidFill>
          <a:ln>
            <a:solidFill>
              <a:srgbClr val="986B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96EAD1C-CFC7-DBFA-C85F-B1E8B8FB757B}"/>
              </a:ext>
            </a:extLst>
          </p:cNvPr>
          <p:cNvCxnSpPr>
            <a:cxnSpLocks/>
          </p:cNvCxnSpPr>
          <p:nvPr/>
        </p:nvCxnSpPr>
        <p:spPr>
          <a:xfrm flipV="1">
            <a:off x="2771021" y="2965224"/>
            <a:ext cx="480798" cy="342436"/>
          </a:xfrm>
          <a:prstGeom prst="bentConnector3">
            <a:avLst/>
          </a:prstGeom>
          <a:ln>
            <a:solidFill>
              <a:srgbClr val="986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B7E672-2CC9-1D10-3744-465F3256757A}"/>
              </a:ext>
            </a:extLst>
          </p:cNvPr>
          <p:cNvSpPr txBox="1"/>
          <p:nvPr/>
        </p:nvSpPr>
        <p:spPr>
          <a:xfrm>
            <a:off x="3462023" y="2580503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rgbClr val="986B9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75.0%</a:t>
            </a:r>
            <a:endParaRPr lang="ko-KR" altLang="en-US" sz="4400">
              <a:solidFill>
                <a:srgbClr val="986B9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FECCA0-0359-8949-49A5-5B7A3B459E13}"/>
              </a:ext>
            </a:extLst>
          </p:cNvPr>
          <p:cNvSpPr txBox="1"/>
          <p:nvPr/>
        </p:nvSpPr>
        <p:spPr>
          <a:xfrm>
            <a:off x="3399389" y="3252826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“</a:t>
            </a:r>
            <a:r>
              <a:rPr lang="ko-KR" altLang="en-US" sz="3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하고 있다</a:t>
            </a:r>
            <a:r>
              <a:rPr lang="en-US" altLang="ko-KR" sz="3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”</a:t>
            </a:r>
            <a:endParaRPr lang="ko-KR" altLang="en-US" sz="320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C7A65-AD88-D817-E5F9-9C95F24C0971}"/>
              </a:ext>
            </a:extLst>
          </p:cNvPr>
          <p:cNvSpPr txBox="1"/>
          <p:nvPr/>
        </p:nvSpPr>
        <p:spPr>
          <a:xfrm>
            <a:off x="929668" y="1718796"/>
            <a:ext cx="461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앱테크 현황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D93D0C-B5E2-0792-796E-773290A7629A}"/>
              </a:ext>
            </a:extLst>
          </p:cNvPr>
          <p:cNvSpPr txBox="1"/>
          <p:nvPr/>
        </p:nvSpPr>
        <p:spPr>
          <a:xfrm>
            <a:off x="3478815" y="383760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조사 대상</a:t>
            </a:r>
            <a:r>
              <a:rPr lang="en-US" altLang="ko-KR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성인남녀 </a:t>
            </a:r>
            <a:r>
              <a:rPr lang="en-US" altLang="ko-KR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1,707</a:t>
            </a:r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명</a:t>
            </a:r>
            <a:endParaRPr lang="en-US" altLang="ko-KR" sz="120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자료</a:t>
            </a:r>
            <a:r>
              <a:rPr lang="en-US" altLang="ko-KR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2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인쿠르트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0D114-DE09-2A05-1F45-0B3ABECD21C9}"/>
              </a:ext>
            </a:extLst>
          </p:cNvPr>
          <p:cNvSpPr txBox="1"/>
          <p:nvPr/>
        </p:nvSpPr>
        <p:spPr>
          <a:xfrm>
            <a:off x="929668" y="5409588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2030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성인 남녀 </a:t>
            </a:r>
            <a:r>
              <a:rPr lang="en-US" altLang="ko-KR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명 중 </a:t>
            </a:r>
            <a:r>
              <a:rPr lang="en-US" altLang="ko-KR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7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명은 앱테크 참여</a:t>
            </a:r>
            <a:endParaRPr lang="en-US" altLang="ko-KR" b="1">
              <a:solidFill>
                <a:srgbClr val="FF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DD4D9E-C362-B75C-9B80-B19FB5A57272}"/>
              </a:ext>
            </a:extLst>
          </p:cNvPr>
          <p:cNvSpPr txBox="1"/>
          <p:nvPr/>
        </p:nvSpPr>
        <p:spPr>
          <a:xfrm>
            <a:off x="6942589" y="1718796"/>
            <a:ext cx="413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앱테크 언급량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912D42A-D06A-3989-E815-279837CC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79" y="2563754"/>
            <a:ext cx="4441343" cy="2646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04661-4906-B13C-AC8C-0F14AF0097FF}"/>
              </a:ext>
            </a:extLst>
          </p:cNvPr>
          <p:cNvSpPr txBox="1"/>
          <p:nvPr/>
        </p:nvSpPr>
        <p:spPr>
          <a:xfrm>
            <a:off x="6790878" y="5409588"/>
            <a:ext cx="444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앱테크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’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관련 </a:t>
            </a:r>
            <a:r>
              <a:rPr lang="ko-KR" altLang="en-US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네이버 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검색량 증가 추세</a:t>
            </a:r>
            <a:endParaRPr lang="en-US" altLang="ko-KR" b="1">
              <a:solidFill>
                <a:srgbClr val="FF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6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87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680100-D890-DAE6-C462-4D8D0240FB00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9F9592-76FA-BFA5-D48C-2E2EC84B2EA8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E88995-AC4B-F465-1B28-F9EBC6D84082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기획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24A907-DAA3-48F7-FF15-801637AC7D99}"/>
                  </a:ext>
                </a:extLst>
              </p:cNvPr>
              <p:cNvSpPr txBox="1"/>
              <p:nvPr/>
            </p:nvSpPr>
            <p:spPr>
              <a:xfrm>
                <a:off x="17068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시장 조사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0" name="모서리가 둥근 직사각형 10">
                <a:extLst>
                  <a:ext uri="{FF2B5EF4-FFF2-40B4-BE49-F238E27FC236}">
                    <a16:creationId xmlns:a16="http://schemas.microsoft.com/office/drawing/2014/main" id="{D00CA9B5-8159-2296-85F7-D0D8473C5EF1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2DC917-1592-1727-EF37-36CB7C587563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AD7F4-BCF7-43CE-C72E-A228000DFEF0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F72889C-75A9-3E90-8B04-740C54C7EA55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774656B-6C36-55F7-5FBF-38D160766B38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74A917-A1D7-D1A2-87E3-B32182502B8D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14447107-9B02-F6A5-79CF-7DCE6562D9FB}"/>
              </a:ext>
            </a:extLst>
          </p:cNvPr>
          <p:cNvSpPr/>
          <p:nvPr/>
        </p:nvSpPr>
        <p:spPr>
          <a:xfrm>
            <a:off x="1384565" y="3505109"/>
            <a:ext cx="1567543" cy="15675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C7A65-AD88-D817-E5F9-9C95F24C0971}"/>
              </a:ext>
            </a:extLst>
          </p:cNvPr>
          <p:cNvSpPr txBox="1"/>
          <p:nvPr/>
        </p:nvSpPr>
        <p:spPr>
          <a:xfrm>
            <a:off x="929668" y="2269205"/>
            <a:ext cx="461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앱테크 수익 현황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0D114-DE09-2A05-1F45-0B3ABECD21C9}"/>
              </a:ext>
            </a:extLst>
          </p:cNvPr>
          <p:cNvSpPr txBox="1"/>
          <p:nvPr/>
        </p:nvSpPr>
        <p:spPr>
          <a:xfrm>
            <a:off x="1563494" y="5707226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수익이 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소액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많이 참여</a:t>
            </a:r>
            <a:endParaRPr lang="en-US" altLang="ko-KR" b="1">
              <a:solidFill>
                <a:srgbClr val="FF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04661-4906-B13C-AC8C-0F14AF0097FF}"/>
              </a:ext>
            </a:extLst>
          </p:cNvPr>
          <p:cNvSpPr txBox="1"/>
          <p:nvPr/>
        </p:nvSpPr>
        <p:spPr>
          <a:xfrm>
            <a:off x="6267450" y="5710019"/>
            <a:ext cx="506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카카오페이는 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알모으기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’,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저금통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’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 </a:t>
            </a:r>
            <a:endParaRPr lang="en-US" altLang="ko-KR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재미 요소를 추가하여 높은 유저 반응 획득</a:t>
            </a:r>
            <a:endParaRPr lang="en-US" altLang="ko-KR" b="1">
              <a:solidFill>
                <a:srgbClr val="FF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FAEB9B-FD55-6F24-F020-FBFF14FE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94" y="3264395"/>
            <a:ext cx="1528122" cy="1149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8B8CBE-746E-3CA0-6AE0-A7B646C310A8}"/>
              </a:ext>
            </a:extLst>
          </p:cNvPr>
          <p:cNvSpPr txBox="1"/>
          <p:nvPr/>
        </p:nvSpPr>
        <p:spPr>
          <a:xfrm>
            <a:off x="1327214" y="4778272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하루 평균</a:t>
            </a:r>
            <a:endParaRPr lang="en-US" altLang="ko-KR" b="1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312</a:t>
            </a:r>
            <a:r>
              <a:rPr lang="ko-KR" altLang="en-US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원</a:t>
            </a:r>
          </a:p>
        </p:txBody>
      </p:sp>
      <p:pic>
        <p:nvPicPr>
          <p:cNvPr id="2050" name="Picture 2" descr="Money Stack - Money - Sticker | TeePublic">
            <a:extLst>
              <a:ext uri="{FF2B5EF4-FFF2-40B4-BE49-F238E27FC236}">
                <a16:creationId xmlns:a16="http://schemas.microsoft.com/office/drawing/2014/main" id="{34225A3C-A30D-9488-4B6A-471C99B47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36" t="16714" r="10083" b="19040"/>
          <a:stretch/>
        </p:blipFill>
        <p:spPr bwMode="auto">
          <a:xfrm>
            <a:off x="3664242" y="3399033"/>
            <a:ext cx="1116662" cy="8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4B41FD-A6A5-C28C-BA00-B9D827A5E85C}"/>
              </a:ext>
            </a:extLst>
          </p:cNvPr>
          <p:cNvSpPr txBox="1"/>
          <p:nvPr/>
        </p:nvSpPr>
        <p:spPr>
          <a:xfrm>
            <a:off x="3134452" y="4639773"/>
            <a:ext cx="2106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한 달 기준</a:t>
            </a:r>
            <a:endParaRPr lang="en-US" altLang="ko-KR" b="1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~3</a:t>
            </a:r>
            <a:r>
              <a:rPr lang="ko-KR" altLang="en-US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천원 미만</a:t>
            </a:r>
            <a:r>
              <a:rPr lang="en-US" altLang="ko-KR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(37.2%)</a:t>
            </a:r>
          </a:p>
          <a:p>
            <a:pPr algn="ctr"/>
            <a:r>
              <a:rPr lang="ko-KR" altLang="en-US" b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가장 많음</a:t>
            </a:r>
          </a:p>
        </p:txBody>
      </p:sp>
      <p:pic>
        <p:nvPicPr>
          <p:cNvPr id="2052" name="Picture 4" descr="카카오페이의 게임 뽑기 방식 포인트 지급(왼쪽)과 카카오뱅크의 잔돈 모으기 서비스 모습 [사진: 강진규 기자]">
            <a:extLst>
              <a:ext uri="{FF2B5EF4-FFF2-40B4-BE49-F238E27FC236}">
                <a16:creationId xmlns:a16="http://schemas.microsoft.com/office/drawing/2014/main" id="{D2C8380E-57A3-2452-DBBA-48FF3E456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/>
          <a:stretch/>
        </p:blipFill>
        <p:spPr bwMode="auto">
          <a:xfrm>
            <a:off x="7216836" y="2976757"/>
            <a:ext cx="3651820" cy="258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FAC03B-5F25-55D6-BC04-38E7691A8527}"/>
              </a:ext>
            </a:extLst>
          </p:cNvPr>
          <p:cNvSpPr txBox="1"/>
          <p:nvPr/>
        </p:nvSpPr>
        <p:spPr>
          <a:xfrm>
            <a:off x="6648570" y="2269205"/>
            <a:ext cx="461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카카오페이</a:t>
            </a:r>
            <a:r>
              <a:rPr lang="en-US" altLang="ko-KR" sz="2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en-US" sz="2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64EC2-1338-D644-F563-FCEE1F00C27B}"/>
              </a:ext>
            </a:extLst>
          </p:cNvPr>
          <p:cNvSpPr/>
          <p:nvPr/>
        </p:nvSpPr>
        <p:spPr>
          <a:xfrm>
            <a:off x="1086693" y="1428698"/>
            <a:ext cx="97963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재미 요소를 활용한 앱테크 서비스</a:t>
            </a:r>
            <a:r>
              <a:rPr lang="ko-KR" altLang="en-US" sz="24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 카카오페이 앱 </a:t>
            </a:r>
            <a:r>
              <a:rPr lang="en-US" altLang="ko-KR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MZ </a:t>
            </a:r>
            <a:r>
              <a:rPr lang="ko-KR" altLang="en-US" sz="2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세대 유입 증가 </a:t>
            </a:r>
            <a:r>
              <a:rPr lang="ko-KR" altLang="en-US" sz="24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 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7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92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화살표: 오른쪽 3078">
            <a:extLst>
              <a:ext uri="{FF2B5EF4-FFF2-40B4-BE49-F238E27FC236}">
                <a16:creationId xmlns:a16="http://schemas.microsoft.com/office/drawing/2014/main" id="{23E1AA68-7965-92C8-E457-54FF81A29D66}"/>
              </a:ext>
            </a:extLst>
          </p:cNvPr>
          <p:cNvSpPr/>
          <p:nvPr/>
        </p:nvSpPr>
        <p:spPr>
          <a:xfrm>
            <a:off x="5751352" y="2459280"/>
            <a:ext cx="6288248" cy="2315442"/>
          </a:xfrm>
          <a:prstGeom prst="rightArrow">
            <a:avLst>
              <a:gd name="adj1" fmla="val 75903"/>
              <a:gd name="adj2" fmla="val 35242"/>
            </a:avLst>
          </a:prstGeom>
          <a:gradFill flip="none" rotWithShape="1">
            <a:gsLst>
              <a:gs pos="27000">
                <a:srgbClr val="AA86AB"/>
              </a:gs>
              <a:gs pos="0">
                <a:srgbClr val="C2A9C3">
                  <a:alpha val="0"/>
                </a:srgbClr>
              </a:gs>
              <a:gs pos="100000">
                <a:srgbClr val="7552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0B8F6B-B049-0EBB-34C9-B958A34D5E63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316F183-4F44-9DA7-3270-F6F122650962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1FB2A06-2E60-5E01-EA81-B3587662DF99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44E1CF9-6222-0F3F-16F8-C3E07DA14CB7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593ECD0-93EC-8DCD-D421-48737B31563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F71542-CAE6-C774-9667-A2F7E3805AE1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FA755D-C290-05E1-4E00-86383E86BD2F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기획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CA21EC-95D5-E499-EFEC-7DA8B7965026}"/>
                  </a:ext>
                </a:extLst>
              </p:cNvPr>
              <p:cNvSpPr txBox="1"/>
              <p:nvPr/>
            </p:nvSpPr>
            <p:spPr>
              <a:xfrm>
                <a:off x="17068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서비스 기획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1" name="모서리가 둥근 직사각형 10">
                <a:extLst>
                  <a:ext uri="{FF2B5EF4-FFF2-40B4-BE49-F238E27FC236}">
                    <a16:creationId xmlns:a16="http://schemas.microsoft.com/office/drawing/2014/main" id="{CFC2F8FE-9DF1-B74A-91A5-C84EA59860E3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F5F77-AEBE-40CA-A52E-2139CAC80411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DDD34C-2E26-A059-7BC2-3FF24CA20E4A}"/>
              </a:ext>
            </a:extLst>
          </p:cNvPr>
          <p:cNvSpPr txBox="1"/>
          <p:nvPr/>
        </p:nvSpPr>
        <p:spPr>
          <a:xfrm>
            <a:off x="257713" y="5987018"/>
            <a:ext cx="605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b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카카오 프렌즈 캐릭터 중 </a:t>
            </a:r>
            <a:r>
              <a:rPr lang="en-US" altLang="ko-KR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MZ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세대 대상 </a:t>
            </a:r>
            <a:r>
              <a:rPr lang="en-US" altLang="ko-KR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‘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춘식</a:t>
            </a:r>
            <a:r>
              <a:rPr lang="en-US" altLang="ko-KR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’</a:t>
            </a:r>
            <a:r>
              <a:rPr lang="ko-KR" altLang="en-US" b="1">
                <a:solidFill>
                  <a:srgbClr val="FF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 인기 급부상</a:t>
            </a:r>
            <a:endParaRPr lang="en-US" altLang="ko-KR" b="1">
              <a:solidFill>
                <a:srgbClr val="FF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3072" name="그룹 3071">
            <a:extLst>
              <a:ext uri="{FF2B5EF4-FFF2-40B4-BE49-F238E27FC236}">
                <a16:creationId xmlns:a16="http://schemas.microsoft.com/office/drawing/2014/main" id="{DD027261-0B71-FFFB-D80E-6B9F280C968B}"/>
              </a:ext>
            </a:extLst>
          </p:cNvPr>
          <p:cNvGrpSpPr/>
          <p:nvPr/>
        </p:nvGrpSpPr>
        <p:grpSpPr>
          <a:xfrm>
            <a:off x="257713" y="1108189"/>
            <a:ext cx="6052598" cy="4561147"/>
            <a:chOff x="257713" y="1108189"/>
            <a:chExt cx="6052598" cy="456114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09AC5E-1E35-84EB-1AC2-FF2E456E3433}"/>
                </a:ext>
              </a:extLst>
            </p:cNvPr>
            <p:cNvGrpSpPr/>
            <p:nvPr/>
          </p:nvGrpSpPr>
          <p:grpSpPr>
            <a:xfrm>
              <a:off x="257713" y="1163313"/>
              <a:ext cx="3571875" cy="4506023"/>
              <a:chOff x="609600" y="1309323"/>
              <a:chExt cx="3571875" cy="450602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9F16DB5-52F6-4417-8681-3E7902DCDAF1}"/>
                  </a:ext>
                </a:extLst>
              </p:cNvPr>
              <p:cNvSpPr/>
              <p:nvPr/>
            </p:nvSpPr>
            <p:spPr>
              <a:xfrm>
                <a:off x="609600" y="1960505"/>
                <a:ext cx="3571875" cy="3854841"/>
              </a:xfrm>
              <a:prstGeom prst="roundRect">
                <a:avLst>
                  <a:gd name="adj" fmla="val 328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3B7734E-905C-ECBA-4050-8784C586B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407" y="2117610"/>
                <a:ext cx="1676400" cy="3581400"/>
              </a:xfrm>
              <a:prstGeom prst="rect">
                <a:avLst/>
              </a:prstGeom>
            </p:spPr>
          </p:pic>
          <p:pic>
            <p:nvPicPr>
              <p:cNvPr id="3074" name="Picture 2" descr="YouTube shorts logo | Pet logo design, Youtube logo, Youtube">
                <a:extLst>
                  <a:ext uri="{FF2B5EF4-FFF2-40B4-BE49-F238E27FC236}">
                    <a16:creationId xmlns:a16="http://schemas.microsoft.com/office/drawing/2014/main" id="{A3D2AB5F-AFA3-4701-6162-7FA56F941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19" t="31042" r="8889" b="34583"/>
              <a:stretch/>
            </p:blipFill>
            <p:spPr bwMode="auto">
              <a:xfrm>
                <a:off x="609600" y="1309323"/>
                <a:ext cx="1245902" cy="572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4CEA9A1-B350-5FFB-53EF-83A688E6D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3613" y="2117610"/>
                <a:ext cx="1658056" cy="3581400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A95790-AAC2-FACB-BF88-6DCA2AF8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592" y="1913432"/>
              <a:ext cx="2271719" cy="3697736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D5DCCA9-0CFB-B940-FF0E-B092E192D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592" y="1108189"/>
              <a:ext cx="572423" cy="572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67BD0C-5973-CC53-F86D-0EA436F714FD}"/>
                </a:ext>
              </a:extLst>
            </p:cNvPr>
            <p:cNvSpPr/>
            <p:nvPr/>
          </p:nvSpPr>
          <p:spPr>
            <a:xfrm>
              <a:off x="355520" y="5340611"/>
              <a:ext cx="1148095" cy="2314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1DD858-5B4C-00F5-0B05-F5F30BD38D2B}"/>
                </a:ext>
              </a:extLst>
            </p:cNvPr>
            <p:cNvSpPr/>
            <p:nvPr/>
          </p:nvSpPr>
          <p:spPr>
            <a:xfrm>
              <a:off x="2142142" y="5321561"/>
              <a:ext cx="963915" cy="2314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CBDB5B-2122-751B-962E-7B121FFFB7A7}"/>
                </a:ext>
              </a:extLst>
            </p:cNvPr>
            <p:cNvSpPr/>
            <p:nvPr/>
          </p:nvSpPr>
          <p:spPr>
            <a:xfrm>
              <a:off x="4924425" y="3835661"/>
              <a:ext cx="485776" cy="2791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2B3E47DA-61C9-FC21-82DD-97936F2B8E3F}"/>
              </a:ext>
            </a:extLst>
          </p:cNvPr>
          <p:cNvGrpSpPr/>
          <p:nvPr/>
        </p:nvGrpSpPr>
        <p:grpSpPr>
          <a:xfrm>
            <a:off x="7830133" y="1108189"/>
            <a:ext cx="3199111" cy="4775933"/>
            <a:chOff x="7493995" y="1163313"/>
            <a:chExt cx="3199111" cy="4775933"/>
          </a:xfrm>
        </p:grpSpPr>
        <p:pic>
          <p:nvPicPr>
            <p:cNvPr id="3075" name="그림 3074">
              <a:extLst>
                <a:ext uri="{FF2B5EF4-FFF2-40B4-BE49-F238E27FC236}">
                  <a16:creationId xmlns:a16="http://schemas.microsoft.com/office/drawing/2014/main" id="{5BBA3743-36AA-51FB-D46D-6003BAFD8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585" b="28800"/>
            <a:stretch/>
          </p:blipFill>
          <p:spPr>
            <a:xfrm>
              <a:off x="7632700" y="1641423"/>
              <a:ext cx="2930595" cy="4223782"/>
            </a:xfrm>
            <a:prstGeom prst="rect">
              <a:avLst/>
            </a:prstGeom>
          </p:spPr>
        </p:pic>
        <p:pic>
          <p:nvPicPr>
            <p:cNvPr id="3078" name="Picture 6" descr="애플 아이폰 12 프로 맥스 이동하는 - Pixabay의 무료 벡터 그래픽">
              <a:extLst>
                <a:ext uri="{FF2B5EF4-FFF2-40B4-BE49-F238E27FC236}">
                  <a16:creationId xmlns:a16="http://schemas.microsoft.com/office/drawing/2014/main" id="{95738A09-8F3D-B9CA-F708-8A9D1BC68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" t="-935" r="-598" b="28377"/>
            <a:stretch/>
          </p:blipFill>
          <p:spPr bwMode="auto">
            <a:xfrm>
              <a:off x="7493995" y="1163313"/>
              <a:ext cx="3199111" cy="4775933"/>
            </a:xfrm>
            <a:prstGeom prst="rect">
              <a:avLst/>
            </a:prstGeom>
            <a:noFill/>
            <a:effectLst>
              <a:reflection blurRad="6350" stA="11000" endPos="1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80" name="TextBox 3079">
            <a:extLst>
              <a:ext uri="{FF2B5EF4-FFF2-40B4-BE49-F238E27FC236}">
                <a16:creationId xmlns:a16="http://schemas.microsoft.com/office/drawing/2014/main" id="{E0729219-AF03-FFB7-7083-0D74F46D263C}"/>
              </a:ext>
            </a:extLst>
          </p:cNvPr>
          <p:cNvSpPr txBox="1"/>
          <p:nvPr/>
        </p:nvSpPr>
        <p:spPr>
          <a:xfrm>
            <a:off x="6594848" y="3016836"/>
            <a:ext cx="1031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춘식이를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활용한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앱테크 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기획</a:t>
            </a:r>
          </a:p>
        </p:txBody>
      </p:sp>
      <p:sp>
        <p:nvSpPr>
          <p:cNvPr id="3088" name="직사각형 3087">
            <a:extLst>
              <a:ext uri="{FF2B5EF4-FFF2-40B4-BE49-F238E27FC236}">
                <a16:creationId xmlns:a16="http://schemas.microsoft.com/office/drawing/2014/main" id="{F12643FB-4D8B-E4D2-9213-B40C4ADEC5DF}"/>
              </a:ext>
            </a:extLst>
          </p:cNvPr>
          <p:cNvSpPr/>
          <p:nvPr/>
        </p:nvSpPr>
        <p:spPr>
          <a:xfrm>
            <a:off x="8216801" y="5494377"/>
            <a:ext cx="1139184" cy="26710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91" name="그룹 3090">
            <a:extLst>
              <a:ext uri="{FF2B5EF4-FFF2-40B4-BE49-F238E27FC236}">
                <a16:creationId xmlns:a16="http://schemas.microsoft.com/office/drawing/2014/main" id="{DC630C96-1400-0B97-36C1-3B61927446F8}"/>
              </a:ext>
            </a:extLst>
          </p:cNvPr>
          <p:cNvGrpSpPr/>
          <p:nvPr/>
        </p:nvGrpSpPr>
        <p:grpSpPr>
          <a:xfrm>
            <a:off x="8129273" y="4036529"/>
            <a:ext cx="2609796" cy="1330552"/>
            <a:chOff x="4356991" y="3687254"/>
            <a:chExt cx="2609796" cy="1330552"/>
          </a:xfrm>
        </p:grpSpPr>
        <p:sp>
          <p:nvSpPr>
            <p:cNvPr id="3085" name="사각형: 둥근 모서리 3084">
              <a:extLst>
                <a:ext uri="{FF2B5EF4-FFF2-40B4-BE49-F238E27FC236}">
                  <a16:creationId xmlns:a16="http://schemas.microsoft.com/office/drawing/2014/main" id="{DDBF301D-081B-61B4-C589-AC710F18B8FE}"/>
                </a:ext>
              </a:extLst>
            </p:cNvPr>
            <p:cNvSpPr/>
            <p:nvPr/>
          </p:nvSpPr>
          <p:spPr>
            <a:xfrm>
              <a:off x="4356991" y="3687254"/>
              <a:ext cx="2609796" cy="1317235"/>
            </a:xfrm>
            <a:prstGeom prst="roundRect">
              <a:avLst>
                <a:gd name="adj" fmla="val 5512"/>
              </a:avLst>
            </a:prstGeom>
            <a:solidFill>
              <a:srgbClr val="FBD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6" name="직사각형 3085">
              <a:extLst>
                <a:ext uri="{FF2B5EF4-FFF2-40B4-BE49-F238E27FC236}">
                  <a16:creationId xmlns:a16="http://schemas.microsoft.com/office/drawing/2014/main" id="{F9C012A7-7998-BEA8-86B5-CA8D91ECBA43}"/>
                </a:ext>
              </a:extLst>
            </p:cNvPr>
            <p:cNvSpPr/>
            <p:nvPr/>
          </p:nvSpPr>
          <p:spPr>
            <a:xfrm>
              <a:off x="4921633" y="3765525"/>
              <a:ext cx="1469547" cy="236901"/>
            </a:xfrm>
            <a:prstGeom prst="rect">
              <a:avLst/>
            </a:prstGeom>
            <a:solidFill>
              <a:srgbClr val="755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춘식이랑 게임하면</a:t>
              </a:r>
            </a:p>
          </p:txBody>
        </p:sp>
        <p:sp>
          <p:nvSpPr>
            <p:cNvPr id="3087" name="TextBox 3086">
              <a:extLst>
                <a:ext uri="{FF2B5EF4-FFF2-40B4-BE49-F238E27FC236}">
                  <a16:creationId xmlns:a16="http://schemas.microsoft.com/office/drawing/2014/main" id="{8C7F47CF-7723-E57F-8CFB-0712F090F5A9}"/>
                </a:ext>
              </a:extLst>
            </p:cNvPr>
            <p:cNvSpPr txBox="1"/>
            <p:nvPr/>
          </p:nvSpPr>
          <p:spPr>
            <a:xfrm>
              <a:off x="4532540" y="4010796"/>
              <a:ext cx="2247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rgbClr val="75527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최대 </a:t>
              </a:r>
              <a:r>
                <a:rPr lang="en-US" altLang="ko-KR" sz="1400" b="1">
                  <a:solidFill>
                    <a:srgbClr val="75527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75527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만 포인트를 드려요</a:t>
              </a:r>
              <a:r>
                <a:rPr lang="en-US" altLang="ko-KR" sz="1400" b="1">
                  <a:solidFill>
                    <a:srgbClr val="75527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!</a:t>
              </a:r>
              <a:endParaRPr lang="ko-KR" altLang="en-US" sz="1400" b="1">
                <a:solidFill>
                  <a:srgbClr val="75527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3090" name="그림 3089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A5C6C4-288B-27CE-1180-9EA1DE87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651" y="4222299"/>
              <a:ext cx="795507" cy="795507"/>
            </a:xfrm>
            <a:prstGeom prst="rect">
              <a:avLst/>
            </a:prstGeom>
          </p:spPr>
        </p:pic>
      </p:grpSp>
      <p:sp>
        <p:nvSpPr>
          <p:cNvPr id="3092" name="TextBox 3091">
            <a:extLst>
              <a:ext uri="{FF2B5EF4-FFF2-40B4-BE49-F238E27FC236}">
                <a16:creationId xmlns:a16="http://schemas.microsoft.com/office/drawing/2014/main" id="{FAB60B9D-4B58-E7D0-AB9E-598942E0D7D4}"/>
              </a:ext>
            </a:extLst>
          </p:cNvPr>
          <p:cNvSpPr txBox="1"/>
          <p:nvPr/>
        </p:nvSpPr>
        <p:spPr>
          <a:xfrm>
            <a:off x="8130192" y="5430175"/>
            <a:ext cx="169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카카오페이 미니게임</a:t>
            </a:r>
            <a:endParaRPr lang="en-US" altLang="ko-KR" sz="1000" b="1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10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도전</a:t>
            </a:r>
            <a:r>
              <a:rPr lang="en-US" altLang="ko-KR" sz="10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 </a:t>
            </a:r>
            <a:r>
              <a:rPr lang="ko-KR" altLang="en-US" sz="10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군고구마 장사 게임하면</a:t>
            </a:r>
          </a:p>
        </p:txBody>
      </p:sp>
      <p:sp>
        <p:nvSpPr>
          <p:cNvPr id="3093" name="직사각형 3092">
            <a:extLst>
              <a:ext uri="{FF2B5EF4-FFF2-40B4-BE49-F238E27FC236}">
                <a16:creationId xmlns:a16="http://schemas.microsoft.com/office/drawing/2014/main" id="{43CF8500-C861-DCCD-081C-75FA09C4D55F}"/>
              </a:ext>
            </a:extLst>
          </p:cNvPr>
          <p:cNvSpPr/>
          <p:nvPr/>
        </p:nvSpPr>
        <p:spPr>
          <a:xfrm>
            <a:off x="10259268" y="5532223"/>
            <a:ext cx="300037" cy="165745"/>
          </a:xfrm>
          <a:prstGeom prst="rect">
            <a:avLst/>
          </a:prstGeom>
          <a:solidFill>
            <a:srgbClr val="FCE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82BD3BE2-C6DD-4DD2-0AAC-D36BD0591F30}"/>
              </a:ext>
            </a:extLst>
          </p:cNvPr>
          <p:cNvSpPr txBox="1"/>
          <p:nvPr/>
        </p:nvSpPr>
        <p:spPr>
          <a:xfrm>
            <a:off x="10123213" y="5524943"/>
            <a:ext cx="528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ExtraLight" panose="02000303000000020004" pitchFamily="50" charset="-127"/>
              </a:rPr>
              <a:t>+ 5P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095" name="직사각형 3094">
            <a:extLst>
              <a:ext uri="{FF2B5EF4-FFF2-40B4-BE49-F238E27FC236}">
                <a16:creationId xmlns:a16="http://schemas.microsoft.com/office/drawing/2014/main" id="{93158792-779A-E0D4-BF3A-12844FB2CBC3}"/>
              </a:ext>
            </a:extLst>
          </p:cNvPr>
          <p:cNvSpPr/>
          <p:nvPr/>
        </p:nvSpPr>
        <p:spPr>
          <a:xfrm>
            <a:off x="8054282" y="3976689"/>
            <a:ext cx="2748814" cy="1897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8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90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그룹 3080">
            <a:extLst>
              <a:ext uri="{FF2B5EF4-FFF2-40B4-BE49-F238E27FC236}">
                <a16:creationId xmlns:a16="http://schemas.microsoft.com/office/drawing/2014/main" id="{21046119-5614-626C-44DB-2122C6F6E8E9}"/>
              </a:ext>
            </a:extLst>
          </p:cNvPr>
          <p:cNvGrpSpPr/>
          <p:nvPr/>
        </p:nvGrpSpPr>
        <p:grpSpPr>
          <a:xfrm>
            <a:off x="748279" y="1138829"/>
            <a:ext cx="3291148" cy="4775933"/>
            <a:chOff x="993414" y="1138829"/>
            <a:chExt cx="3291148" cy="4775933"/>
          </a:xfrm>
        </p:grpSpPr>
        <p:pic>
          <p:nvPicPr>
            <p:cNvPr id="3073" name="그림 3072">
              <a:extLst>
                <a:ext uri="{FF2B5EF4-FFF2-40B4-BE49-F238E27FC236}">
                  <a16:creationId xmlns:a16="http://schemas.microsoft.com/office/drawing/2014/main" id="{97885511-3489-DBCA-331B-AEE0B0134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" t="715" r="6346" b="525"/>
            <a:stretch/>
          </p:blipFill>
          <p:spPr>
            <a:xfrm>
              <a:off x="1047144" y="1314994"/>
              <a:ext cx="3096599" cy="4599768"/>
            </a:xfrm>
            <a:custGeom>
              <a:avLst/>
              <a:gdLst>
                <a:gd name="connsiteX0" fmla="*/ 171675 w 3096599"/>
                <a:gd name="connsiteY0" fmla="*/ 0 h 4624252"/>
                <a:gd name="connsiteX1" fmla="*/ 2924924 w 3096599"/>
                <a:gd name="connsiteY1" fmla="*/ 0 h 4624252"/>
                <a:gd name="connsiteX2" fmla="*/ 2976044 w 3096599"/>
                <a:gd name="connsiteY2" fmla="*/ 42178 h 4624252"/>
                <a:gd name="connsiteX3" fmla="*/ 3096599 w 3096599"/>
                <a:gd name="connsiteY3" fmla="*/ 333223 h 4624252"/>
                <a:gd name="connsiteX4" fmla="*/ 3096599 w 3096599"/>
                <a:gd name="connsiteY4" fmla="*/ 4624252 h 4624252"/>
                <a:gd name="connsiteX5" fmla="*/ 0 w 3096599"/>
                <a:gd name="connsiteY5" fmla="*/ 4624252 h 4624252"/>
                <a:gd name="connsiteX6" fmla="*/ 0 w 3096599"/>
                <a:gd name="connsiteY6" fmla="*/ 333223 h 4624252"/>
                <a:gd name="connsiteX7" fmla="*/ 120555 w 3096599"/>
                <a:gd name="connsiteY7" fmla="*/ 42178 h 46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599" h="4624252">
                  <a:moveTo>
                    <a:pt x="171675" y="0"/>
                  </a:moveTo>
                  <a:lnTo>
                    <a:pt x="2924924" y="0"/>
                  </a:lnTo>
                  <a:lnTo>
                    <a:pt x="2976044" y="42178"/>
                  </a:lnTo>
                  <a:cubicBezTo>
                    <a:pt x="3050529" y="116663"/>
                    <a:pt x="3096599" y="219563"/>
                    <a:pt x="3096599" y="333223"/>
                  </a:cubicBezTo>
                  <a:lnTo>
                    <a:pt x="3096599" y="4624252"/>
                  </a:lnTo>
                  <a:lnTo>
                    <a:pt x="0" y="4624252"/>
                  </a:lnTo>
                  <a:lnTo>
                    <a:pt x="0" y="333223"/>
                  </a:lnTo>
                  <a:cubicBezTo>
                    <a:pt x="0" y="219563"/>
                    <a:pt x="46070" y="116663"/>
                    <a:pt x="120555" y="42178"/>
                  </a:cubicBezTo>
                  <a:close/>
                </a:path>
              </a:pathLst>
            </a:custGeom>
          </p:spPr>
        </p:pic>
        <p:pic>
          <p:nvPicPr>
            <p:cNvPr id="17" name="Picture 6" descr="애플 아이폰 12 프로 맥스 이동하는 - Pixabay의 무료 벡터 그래픽">
              <a:extLst>
                <a:ext uri="{FF2B5EF4-FFF2-40B4-BE49-F238E27FC236}">
                  <a16:creationId xmlns:a16="http://schemas.microsoft.com/office/drawing/2014/main" id="{1576A608-466D-EA22-1C99-4CDB30E32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" t="-935" r="-598" b="28377"/>
            <a:stretch/>
          </p:blipFill>
          <p:spPr bwMode="auto">
            <a:xfrm>
              <a:off x="993414" y="1138829"/>
              <a:ext cx="3291148" cy="4775933"/>
            </a:xfrm>
            <a:prstGeom prst="rect">
              <a:avLst/>
            </a:prstGeom>
            <a:noFill/>
            <a:effectLst>
              <a:reflection blurRad="6350" stA="11000" endPos="1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0B8F6B-B049-0EBB-34C9-B958A34D5E63}"/>
              </a:ext>
            </a:extLst>
          </p:cNvPr>
          <p:cNvGrpSpPr/>
          <p:nvPr/>
        </p:nvGrpSpPr>
        <p:grpSpPr>
          <a:xfrm>
            <a:off x="11232222" y="327000"/>
            <a:ext cx="719845" cy="172625"/>
            <a:chOff x="10579668" y="226110"/>
            <a:chExt cx="719845" cy="17262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316F183-4F44-9DA7-3270-F6F122650962}"/>
                </a:ext>
              </a:extLst>
            </p:cNvPr>
            <p:cNvSpPr/>
            <p:nvPr/>
          </p:nvSpPr>
          <p:spPr>
            <a:xfrm>
              <a:off x="10579668" y="226110"/>
              <a:ext cx="172625" cy="172625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1FB2A06-2E60-5E01-EA81-B3587662DF99}"/>
                </a:ext>
              </a:extLst>
            </p:cNvPr>
            <p:cNvSpPr/>
            <p:nvPr/>
          </p:nvSpPr>
          <p:spPr>
            <a:xfrm>
              <a:off x="1085327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44E1CF9-6222-0F3F-16F8-C3E07DA14CB7}"/>
                </a:ext>
              </a:extLst>
            </p:cNvPr>
            <p:cNvSpPr/>
            <p:nvPr/>
          </p:nvSpPr>
          <p:spPr>
            <a:xfrm>
              <a:off x="11126888" y="226110"/>
              <a:ext cx="172625" cy="172625"/>
            </a:xfrm>
            <a:prstGeom prst="ellipse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593ECD0-93EC-8DCD-D421-48737B315634}"/>
              </a:ext>
            </a:extLst>
          </p:cNvPr>
          <p:cNvGrpSpPr/>
          <p:nvPr/>
        </p:nvGrpSpPr>
        <p:grpSpPr>
          <a:xfrm>
            <a:off x="239933" y="224398"/>
            <a:ext cx="8446626" cy="523220"/>
            <a:chOff x="239933" y="224398"/>
            <a:chExt cx="8446626" cy="5232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F71542-CAE6-C774-9667-A2F7E3805AE1}"/>
                </a:ext>
              </a:extLst>
            </p:cNvPr>
            <p:cNvGrpSpPr/>
            <p:nvPr/>
          </p:nvGrpSpPr>
          <p:grpSpPr>
            <a:xfrm>
              <a:off x="257713" y="224398"/>
              <a:ext cx="8428846" cy="523220"/>
              <a:chOff x="257713" y="224398"/>
              <a:chExt cx="8428846" cy="52322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FA755D-C290-05E1-4E00-86383E86BD2F}"/>
                  </a:ext>
                </a:extLst>
              </p:cNvPr>
              <p:cNvSpPr txBox="1"/>
              <p:nvPr/>
            </p:nvSpPr>
            <p:spPr>
              <a:xfrm>
                <a:off x="875249" y="224398"/>
                <a:ext cx="7811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기획</a:t>
                </a:r>
                <a:endParaRPr lang="ko-KR" altLang="en-US" sz="28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CA21EC-95D5-E499-EFEC-7DA8B7965026}"/>
                  </a:ext>
                </a:extLst>
              </p:cNvPr>
              <p:cNvSpPr txBox="1"/>
              <p:nvPr/>
            </p:nvSpPr>
            <p:spPr>
              <a:xfrm>
                <a:off x="1706848" y="301420"/>
                <a:ext cx="5749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게임 시나리오</a:t>
                </a:r>
                <a:endParaRPr lang="ko-KR" altLang="en-US" sz="2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1" name="모서리가 둥근 직사각형 10">
                <a:extLst>
                  <a:ext uri="{FF2B5EF4-FFF2-40B4-BE49-F238E27FC236}">
                    <a16:creationId xmlns:a16="http://schemas.microsoft.com/office/drawing/2014/main" id="{CFC2F8FE-9DF1-B74A-91A5-C84EA59860E3}"/>
                  </a:ext>
                </a:extLst>
              </p:cNvPr>
              <p:cNvSpPr/>
              <p:nvPr/>
            </p:nvSpPr>
            <p:spPr>
              <a:xfrm>
                <a:off x="257713" y="262008"/>
                <a:ext cx="449694" cy="449694"/>
              </a:xfrm>
              <a:prstGeom prst="roundRect">
                <a:avLst>
                  <a:gd name="adj" fmla="val 50000"/>
                </a:avLst>
              </a:prstGeom>
              <a:solidFill>
                <a:srgbClr val="986B99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F5F77-AEBE-40CA-A52E-2139CAC80411}"/>
                </a:ext>
              </a:extLst>
            </p:cNvPr>
            <p:cNvSpPr txBox="1"/>
            <p:nvPr/>
          </p:nvSpPr>
          <p:spPr>
            <a:xfrm>
              <a:off x="239933" y="314960"/>
              <a:ext cx="4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082" name="사각형: 둥근 모서리 3081">
            <a:extLst>
              <a:ext uri="{FF2B5EF4-FFF2-40B4-BE49-F238E27FC236}">
                <a16:creationId xmlns:a16="http://schemas.microsoft.com/office/drawing/2014/main" id="{CB4F6C35-8399-3406-69E8-8A721E701F83}"/>
              </a:ext>
            </a:extLst>
          </p:cNvPr>
          <p:cNvSpPr/>
          <p:nvPr/>
        </p:nvSpPr>
        <p:spPr>
          <a:xfrm>
            <a:off x="4848225" y="1226438"/>
            <a:ext cx="1428750" cy="352425"/>
          </a:xfrm>
          <a:prstGeom prst="roundRect">
            <a:avLst>
              <a:gd name="adj" fmla="val 43694"/>
            </a:avLst>
          </a:prstGeom>
          <a:solidFill>
            <a:srgbClr val="755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시나리오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DB3AEC61-A2B5-563C-F67F-033BCCB2A861}"/>
              </a:ext>
            </a:extLst>
          </p:cNvPr>
          <p:cNvSpPr txBox="1"/>
          <p:nvPr/>
        </p:nvSpPr>
        <p:spPr>
          <a:xfrm flipH="1">
            <a:off x="4848225" y="1710790"/>
            <a:ext cx="6181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MZ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친구들이 붕어빵 장사를 시작하는 것을 보고</a:t>
            </a:r>
            <a:endParaRPr lang="en-US" altLang="ko-KR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군고구마 장사를 시작한 춘식이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하지만 날라오는 눈덩이에 장사 위기에 처하는데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…</a:t>
            </a:r>
          </a:p>
          <a:p>
            <a:r>
              <a:rPr lang="ko-KR" altLang="en-US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눈덩이를 피해 코인을 먹고 성공적으로 장사를 마쳐보자</a:t>
            </a:r>
            <a:r>
              <a:rPr lang="en-US" altLang="ko-KR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sp>
        <p:nvSpPr>
          <p:cNvPr id="3089" name="사각형: 둥근 모서리 3088">
            <a:extLst>
              <a:ext uri="{FF2B5EF4-FFF2-40B4-BE49-F238E27FC236}">
                <a16:creationId xmlns:a16="http://schemas.microsoft.com/office/drawing/2014/main" id="{23403B30-4EA7-D2EC-27D6-4FA289353E82}"/>
              </a:ext>
            </a:extLst>
          </p:cNvPr>
          <p:cNvSpPr/>
          <p:nvPr/>
        </p:nvSpPr>
        <p:spPr>
          <a:xfrm>
            <a:off x="4848225" y="3251305"/>
            <a:ext cx="1428750" cy="352425"/>
          </a:xfrm>
          <a:prstGeom prst="roundRect">
            <a:avLst>
              <a:gd name="adj" fmla="val 43694"/>
            </a:avLst>
          </a:prstGeom>
          <a:solidFill>
            <a:srgbClr val="755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방법</a:t>
            </a:r>
          </a:p>
        </p:txBody>
      </p:sp>
      <p:sp>
        <p:nvSpPr>
          <p:cNvPr id="3096" name="TextBox 3095">
            <a:extLst>
              <a:ext uri="{FF2B5EF4-FFF2-40B4-BE49-F238E27FC236}">
                <a16:creationId xmlns:a16="http://schemas.microsoft.com/office/drawing/2014/main" id="{77CC1155-A524-7205-44E4-4A3D28E21329}"/>
              </a:ext>
            </a:extLst>
          </p:cNvPr>
          <p:cNvSpPr txBox="1"/>
          <p:nvPr/>
        </p:nvSpPr>
        <p:spPr>
          <a:xfrm flipH="1">
            <a:off x="4849218" y="3735657"/>
            <a:ext cx="6656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날라다니는 눈덩이를 피해 군고구마를 지켜라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눈덩이에 맞아 </a:t>
            </a:r>
            <a:r>
              <a:rPr lang="en-US" altLang="ko-KR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HP</a:t>
            </a:r>
            <a:r>
              <a:rPr lang="ko-KR" altLang="en-US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모두 잃으면 장사 실패 </a:t>
            </a:r>
            <a:endParaRPr lang="en-US" altLang="ko-KR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제한 시간 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60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초 안에 코인을 모아 장사를 성공시키자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 </a:t>
            </a:r>
          </a:p>
        </p:txBody>
      </p:sp>
      <p:sp>
        <p:nvSpPr>
          <p:cNvPr id="3098" name="사각형: 둥근 모서리 3097">
            <a:extLst>
              <a:ext uri="{FF2B5EF4-FFF2-40B4-BE49-F238E27FC236}">
                <a16:creationId xmlns:a16="http://schemas.microsoft.com/office/drawing/2014/main" id="{5990E976-79E5-D0CD-E81D-39ED546E3A7A}"/>
              </a:ext>
            </a:extLst>
          </p:cNvPr>
          <p:cNvSpPr/>
          <p:nvPr/>
        </p:nvSpPr>
        <p:spPr>
          <a:xfrm>
            <a:off x="4848225" y="4999173"/>
            <a:ext cx="1428750" cy="352425"/>
          </a:xfrm>
          <a:prstGeom prst="roundRect">
            <a:avLst>
              <a:gd name="adj" fmla="val 43694"/>
            </a:avLst>
          </a:prstGeom>
          <a:solidFill>
            <a:srgbClr val="755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코인 리워드</a:t>
            </a:r>
          </a:p>
        </p:txBody>
      </p:sp>
      <p:sp>
        <p:nvSpPr>
          <p:cNvPr id="3100" name="TextBox 3099">
            <a:extLst>
              <a:ext uri="{FF2B5EF4-FFF2-40B4-BE49-F238E27FC236}">
                <a16:creationId xmlns:a16="http://schemas.microsoft.com/office/drawing/2014/main" id="{AB9AE98A-CDC4-43BD-30AD-CF6919767B6A}"/>
              </a:ext>
            </a:extLst>
          </p:cNvPr>
          <p:cNvSpPr txBox="1"/>
          <p:nvPr/>
        </p:nvSpPr>
        <p:spPr>
          <a:xfrm flipH="1">
            <a:off x="4848225" y="5483525"/>
            <a:ext cx="683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코인 </a:t>
            </a:r>
            <a:r>
              <a:rPr lang="en-US" altLang="ko-KR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 5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카카오페이 포인트</a:t>
            </a:r>
            <a:endParaRPr lang="en-US" altLang="ko-KR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이벤트 기간 동안 </a:t>
            </a:r>
            <a:r>
              <a:rPr lang="ko-KR" altLang="en-US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Wingdings" panose="05000000000000000000" pitchFamily="2" charset="2"/>
              </a:rPr>
              <a:t>코인 누적 랭킹 </a:t>
            </a:r>
            <a:r>
              <a:rPr lang="en-US" altLang="ko-KR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Wingdings" panose="05000000000000000000" pitchFamily="2" charset="2"/>
              </a:rPr>
              <a:t>위 </a:t>
            </a:r>
            <a:r>
              <a:rPr lang="en-US" altLang="ko-KR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Wingdings" panose="05000000000000000000" pitchFamily="2" charset="2"/>
              </a:rPr>
              <a:t>: 100</a:t>
            </a:r>
            <a:r>
              <a:rPr lang="ko-KR" altLang="en-US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Wingdings" panose="05000000000000000000" pitchFamily="2" charset="2"/>
              </a:rPr>
              <a:t>만 카카오페이 포인트 </a:t>
            </a:r>
            <a:r>
              <a:rPr lang="ko-KR" altLang="en-US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증정</a:t>
            </a:r>
            <a:endParaRPr lang="en-US" altLang="ko-KR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71198-BCB1-49C2-9794-0B444D9A90C0}" type="slidenum">
              <a:rPr lang="ko-KR" altLang="en-US" smtClean="0"/>
              <a:pPr/>
              <a:t>9</a:t>
            </a:fld>
            <a:r>
              <a:rPr lang="en-US" altLang="ko-KR" smtClean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9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757</Words>
  <Application>Microsoft Office PowerPoint</Application>
  <PresentationFormat>와이드스크린</PresentationFormat>
  <Paragraphs>227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微软雅黑</vt:lpstr>
      <vt:lpstr>Pretendard ExtraBold</vt:lpstr>
      <vt:lpstr>Pretendard ExtraLight</vt:lpstr>
      <vt:lpstr>Pretendard SemiBold</vt:lpstr>
      <vt:lpstr>Pretendard Thin</vt:lpstr>
      <vt:lpstr>강원교육튼튼</vt:lpstr>
      <vt:lpstr>나눔바른고딕</vt:lpstr>
      <vt:lpstr>던파 비트비트체 TTF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ASIA-14</dc:creator>
  <cp:lastModifiedBy>ASIA-10</cp:lastModifiedBy>
  <cp:revision>139</cp:revision>
  <dcterms:created xsi:type="dcterms:W3CDTF">2022-11-22T01:38:31Z</dcterms:created>
  <dcterms:modified xsi:type="dcterms:W3CDTF">2022-12-16T01:30:36Z</dcterms:modified>
</cp:coreProperties>
</file>